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6" r:id="rId29"/>
    <p:sldId id="287" r:id="rId30"/>
    <p:sldId id="288" r:id="rId31"/>
  </p:sldIdLst>
  <p:sldSz cx="18288000" cy="10287000"/>
  <p:notesSz cx="6858000" cy="9144000"/>
  <p:embeddedFontLst>
    <p:embeddedFont>
      <p:font typeface="Poppins" panose="00000500000000000000" pitchFamily="2" charset="0"/>
      <p:regular r:id="rId32"/>
      <p:bold r:id="rId33"/>
    </p:embeddedFont>
    <p:embeddedFont>
      <p:font typeface="Poppins Bold"/>
      <p:regular r:id="rId34"/>
    </p:embeddedFont>
    <p:embeddedFont>
      <p:font typeface="Poppins Semi-Bold"/>
      <p:regular r:id="rId3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4" d="100"/>
          <a:sy n="54" d="100"/>
        </p:scale>
        <p:origin x="821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sv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7" Type="http://schemas.openxmlformats.org/officeDocument/2006/relationships/image" Target="../media/image33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stress-ng" TargetMode="External"/><Relationship Id="rId2" Type="http://schemas.openxmlformats.org/officeDocument/2006/relationships/hyperlink" Target="https://www.twilio.com/docs/whatsapp/quickstart/python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docs.google.com/document/d/1XZRF9xK_Lmwz--lN3o8fxyEbYWwC6ReQB9viUleXDmY/edit?usp=sharing" TargetMode="External"/><Relationship Id="rId5" Type="http://schemas.openxmlformats.org/officeDocument/2006/relationships/hyperlink" Target="https://medium.com/@chachia.mohamed/stress-testing-in-centos-using-sysbench-and-stress-commands-2c4530122c45" TargetMode="External"/><Relationship Id="rId4" Type="http://schemas.openxmlformats.org/officeDocument/2006/relationships/hyperlink" Target="https://ai.google.dev/gemini-api/docs/quickstart?lang=python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097502" y="5590237"/>
            <a:ext cx="14099416" cy="14099416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889837" y="1445612"/>
            <a:ext cx="16508326" cy="1574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60"/>
              </a:lnSpc>
              <a:spcBef>
                <a:spcPct val="0"/>
              </a:spcBef>
            </a:pPr>
            <a:r>
              <a:rPr lang="en-US" sz="4400" b="1">
                <a:solidFill>
                  <a:srgbClr val="051D40"/>
                </a:solidFill>
                <a:latin typeface="Poppins Bold"/>
                <a:ea typeface="Poppins Bold"/>
                <a:cs typeface="Poppins Bold"/>
                <a:sym typeface="Poppins Bold"/>
              </a:rPr>
              <a:t>Automated Stress Testing and Monitoring on Virtualized &amp; Containerized Environment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6420234" y="-1717598"/>
            <a:ext cx="3735531" cy="3735531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747857" y="-643475"/>
            <a:ext cx="1286950" cy="1286950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-1929195" y="8389571"/>
            <a:ext cx="3735531" cy="3735531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8757394" y="7522582"/>
            <a:ext cx="8779632" cy="1733977"/>
          </a:xfrm>
          <a:custGeom>
            <a:avLst/>
            <a:gdLst/>
            <a:ahLst/>
            <a:cxnLst/>
            <a:rect l="l" t="t" r="r" b="b"/>
            <a:pathLst>
              <a:path w="8779632" h="1733977">
                <a:moveTo>
                  <a:pt x="0" y="0"/>
                </a:moveTo>
                <a:lnTo>
                  <a:pt x="8779632" y="0"/>
                </a:lnTo>
                <a:lnTo>
                  <a:pt x="8779632" y="1733977"/>
                </a:lnTo>
                <a:lnTo>
                  <a:pt x="0" y="17339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17" name="Group 17"/>
          <p:cNvGrpSpPr>
            <a:grpSpLocks noChangeAspect="1"/>
          </p:cNvGrpSpPr>
          <p:nvPr/>
        </p:nvGrpSpPr>
        <p:grpSpPr>
          <a:xfrm>
            <a:off x="5492467" y="3979337"/>
            <a:ext cx="7654742" cy="4390668"/>
            <a:chOff x="0" y="0"/>
            <a:chExt cx="7981950" cy="4578350"/>
          </a:xfrm>
        </p:grpSpPr>
        <p:sp>
          <p:nvSpPr>
            <p:cNvPr id="18" name="Freeform 18"/>
            <p:cNvSpPr/>
            <p:nvPr/>
          </p:nvSpPr>
          <p:spPr>
            <a:xfrm>
              <a:off x="765810" y="21590"/>
              <a:ext cx="6451600" cy="4326890"/>
            </a:xfrm>
            <a:custGeom>
              <a:avLst/>
              <a:gdLst/>
              <a:ahLst/>
              <a:cxnLst/>
              <a:rect l="l" t="t" r="r" b="b"/>
              <a:pathLst>
                <a:path w="6451600" h="432689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242424"/>
            </a:solidFill>
          </p:spPr>
        </p:sp>
        <p:sp>
          <p:nvSpPr>
            <p:cNvPr id="19" name="Freeform 19"/>
            <p:cNvSpPr/>
            <p:nvPr/>
          </p:nvSpPr>
          <p:spPr>
            <a:xfrm>
              <a:off x="0" y="0"/>
              <a:ext cx="7981950" cy="4542790"/>
            </a:xfrm>
            <a:custGeom>
              <a:avLst/>
              <a:gdLst/>
              <a:ahLst/>
              <a:cxnLst/>
              <a:rect l="l" t="t" r="r" b="b"/>
              <a:pathLst>
                <a:path w="7981950" h="454279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id="20" name="Freeform 20"/>
            <p:cNvSpPr/>
            <p:nvPr/>
          </p:nvSpPr>
          <p:spPr>
            <a:xfrm>
              <a:off x="3460750" y="4349750"/>
              <a:ext cx="1059180" cy="96520"/>
            </a:xfrm>
            <a:custGeom>
              <a:avLst/>
              <a:gdLst/>
              <a:ahLst/>
              <a:cxnLst/>
              <a:rect l="l" t="t" r="r" b="b"/>
              <a:pathLst>
                <a:path w="1059180" h="9652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id="21" name="Freeform 21"/>
            <p:cNvSpPr/>
            <p:nvPr/>
          </p:nvSpPr>
          <p:spPr>
            <a:xfrm>
              <a:off x="163830" y="4542790"/>
              <a:ext cx="7654290" cy="35560"/>
            </a:xfrm>
            <a:custGeom>
              <a:avLst/>
              <a:gdLst/>
              <a:ahLst/>
              <a:cxnLst/>
              <a:rect l="l" t="t" r="r" b="b"/>
              <a:pathLst>
                <a:path w="7654290" h="3556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id="22" name="Freeform 22"/>
            <p:cNvSpPr/>
            <p:nvPr/>
          </p:nvSpPr>
          <p:spPr>
            <a:xfrm>
              <a:off x="962660" y="276860"/>
              <a:ext cx="6055360" cy="3789680"/>
            </a:xfrm>
            <a:custGeom>
              <a:avLst/>
              <a:gdLst/>
              <a:ahLst/>
              <a:cxnLst/>
              <a:rect l="l" t="t" r="r" b="b"/>
              <a:pathLst>
                <a:path w="6055360" h="378968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3"/>
              <a:stretch>
                <a:fillRect t="-3261" b="-3261"/>
              </a:stretch>
            </a:blipFill>
          </p:spPr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5D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123887" y="-2346523"/>
            <a:ext cx="4693046" cy="4693046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FFFF">
                  <a:alpha val="15686"/>
                </a:srgbClr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0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573718" y="7940477"/>
            <a:ext cx="4693046" cy="4693046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FFFF">
                  <a:alpha val="15686"/>
                </a:srgbClr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954812" y="814903"/>
            <a:ext cx="14378377" cy="793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160"/>
              </a:lnSpc>
              <a:spcBef>
                <a:spcPct val="0"/>
              </a:spcBef>
            </a:pPr>
            <a:r>
              <a:rPr lang="en-US" sz="4400" b="1">
                <a:solidFill>
                  <a:srgbClr val="FDFDFD"/>
                </a:solidFill>
                <a:latin typeface="Poppins Bold"/>
                <a:ea typeface="Poppins Bold"/>
                <a:cs typeface="Poppins Bold"/>
                <a:sym typeface="Poppins Bold"/>
              </a:rPr>
              <a:t>Monitoring Setup (Prometheus &amp; Grafana)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9314169" y="1876787"/>
            <a:ext cx="6259549" cy="5301607"/>
            <a:chOff x="0" y="0"/>
            <a:chExt cx="8346065" cy="7068809"/>
          </a:xfrm>
        </p:grpSpPr>
        <p:sp>
          <p:nvSpPr>
            <p:cNvPr id="10" name="Freeform 10"/>
            <p:cNvSpPr/>
            <p:nvPr/>
          </p:nvSpPr>
          <p:spPr>
            <a:xfrm>
              <a:off x="0" y="5530469"/>
              <a:ext cx="8178934" cy="1538340"/>
            </a:xfrm>
            <a:custGeom>
              <a:avLst/>
              <a:gdLst/>
              <a:ahLst/>
              <a:cxnLst/>
              <a:rect l="l" t="t" r="r" b="b"/>
              <a:pathLst>
                <a:path w="8178934" h="1538340">
                  <a:moveTo>
                    <a:pt x="0" y="0"/>
                  </a:moveTo>
                  <a:lnTo>
                    <a:pt x="8178934" y="0"/>
                  </a:lnTo>
                  <a:lnTo>
                    <a:pt x="8178934" y="1538340"/>
                  </a:lnTo>
                  <a:lnTo>
                    <a:pt x="0" y="15383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2502" b="-2502"/>
              </a:stretch>
            </a:blipFill>
          </p:spPr>
        </p:sp>
        <p:grpSp>
          <p:nvGrpSpPr>
            <p:cNvPr id="11" name="Group 11"/>
            <p:cNvGrpSpPr/>
            <p:nvPr/>
          </p:nvGrpSpPr>
          <p:grpSpPr>
            <a:xfrm>
              <a:off x="167131" y="0"/>
              <a:ext cx="8178934" cy="6299639"/>
              <a:chOff x="0" y="0"/>
              <a:chExt cx="1632120" cy="1257103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1632120" cy="1257103"/>
              </a:xfrm>
              <a:custGeom>
                <a:avLst/>
                <a:gdLst/>
                <a:ahLst/>
                <a:cxnLst/>
                <a:rect l="l" t="t" r="r" b="b"/>
                <a:pathLst>
                  <a:path w="1632120" h="1257103">
                    <a:moveTo>
                      <a:pt x="55532" y="0"/>
                    </a:moveTo>
                    <a:lnTo>
                      <a:pt x="1576588" y="0"/>
                    </a:lnTo>
                    <a:cubicBezTo>
                      <a:pt x="1591316" y="0"/>
                      <a:pt x="1605440" y="5851"/>
                      <a:pt x="1615855" y="16265"/>
                    </a:cubicBezTo>
                    <a:cubicBezTo>
                      <a:pt x="1626269" y="26679"/>
                      <a:pt x="1632120" y="40804"/>
                      <a:pt x="1632120" y="55532"/>
                    </a:cubicBezTo>
                    <a:lnTo>
                      <a:pt x="1632120" y="1201571"/>
                    </a:lnTo>
                    <a:cubicBezTo>
                      <a:pt x="1632120" y="1216299"/>
                      <a:pt x="1626269" y="1230424"/>
                      <a:pt x="1615855" y="1240838"/>
                    </a:cubicBezTo>
                    <a:cubicBezTo>
                      <a:pt x="1605440" y="1251252"/>
                      <a:pt x="1591316" y="1257103"/>
                      <a:pt x="1576588" y="1257103"/>
                    </a:cubicBezTo>
                    <a:lnTo>
                      <a:pt x="55532" y="1257103"/>
                    </a:lnTo>
                    <a:cubicBezTo>
                      <a:pt x="40804" y="1257103"/>
                      <a:pt x="26679" y="1251252"/>
                      <a:pt x="16265" y="1240838"/>
                    </a:cubicBezTo>
                    <a:cubicBezTo>
                      <a:pt x="5851" y="1230424"/>
                      <a:pt x="0" y="1216299"/>
                      <a:pt x="0" y="1201571"/>
                    </a:cubicBezTo>
                    <a:lnTo>
                      <a:pt x="0" y="55532"/>
                    </a:lnTo>
                    <a:cubicBezTo>
                      <a:pt x="0" y="40804"/>
                      <a:pt x="5851" y="26679"/>
                      <a:pt x="16265" y="16265"/>
                    </a:cubicBezTo>
                    <a:cubicBezTo>
                      <a:pt x="26679" y="5851"/>
                      <a:pt x="40804" y="0"/>
                      <a:pt x="55532" y="0"/>
                    </a:cubicBezTo>
                    <a:close/>
                  </a:path>
                </a:pathLst>
              </a:custGeom>
              <a:solidFill>
                <a:srgbClr val="FDFDFD"/>
              </a:solidFill>
            </p:spPr>
          </p:sp>
          <p:sp>
            <p:nvSpPr>
              <p:cNvPr id="13" name="TextBox 13"/>
              <p:cNvSpPr txBox="1"/>
              <p:nvPr/>
            </p:nvSpPr>
            <p:spPr>
              <a:xfrm>
                <a:off x="0" y="-85725"/>
                <a:ext cx="1632120" cy="134282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200"/>
                  </a:lnSpc>
                </a:pPr>
                <a:endParaRPr/>
              </a:p>
              <a:p>
                <a:pPr algn="ctr">
                  <a:lnSpc>
                    <a:spcPts val="4200"/>
                  </a:lnSpc>
                </a:pPr>
                <a:endParaRPr/>
              </a:p>
            </p:txBody>
          </p:sp>
        </p:grpSp>
        <p:sp>
          <p:nvSpPr>
            <p:cNvPr id="14" name="Freeform 14"/>
            <p:cNvSpPr/>
            <p:nvPr/>
          </p:nvSpPr>
          <p:spPr>
            <a:xfrm>
              <a:off x="590007" y="0"/>
              <a:ext cx="6998921" cy="3332650"/>
            </a:xfrm>
            <a:custGeom>
              <a:avLst/>
              <a:gdLst/>
              <a:ahLst/>
              <a:cxnLst/>
              <a:rect l="l" t="t" r="r" b="b"/>
              <a:pathLst>
                <a:path w="6998921" h="3332650">
                  <a:moveTo>
                    <a:pt x="0" y="0"/>
                  </a:moveTo>
                  <a:lnTo>
                    <a:pt x="6998920" y="0"/>
                  </a:lnTo>
                  <a:lnTo>
                    <a:pt x="6998920" y="3332650"/>
                  </a:lnTo>
                  <a:lnTo>
                    <a:pt x="0" y="33326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2502" b="-2502"/>
              </a:stretch>
            </a:blipFill>
          </p:spPr>
        </p:sp>
        <p:sp>
          <p:nvSpPr>
            <p:cNvPr id="15" name="TextBox 15"/>
            <p:cNvSpPr txBox="1"/>
            <p:nvPr/>
          </p:nvSpPr>
          <p:spPr>
            <a:xfrm>
              <a:off x="432530" y="3984033"/>
              <a:ext cx="7417405" cy="2117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  <a:spcBef>
                  <a:spcPct val="0"/>
                </a:spcBef>
              </a:pPr>
              <a:r>
                <a:rPr lang="en-US" sz="3000" spc="-60">
                  <a:solidFill>
                    <a:srgbClr val="051D40"/>
                  </a:solidFill>
                  <a:latin typeface="Poppins"/>
                  <a:ea typeface="Poppins"/>
                  <a:cs typeface="Poppins"/>
                  <a:sym typeface="Poppins"/>
                </a:rPr>
                <a:t>V</a:t>
              </a:r>
              <a:r>
                <a:rPr lang="en-US" sz="3000" u="none" strike="noStrike" spc="-60">
                  <a:solidFill>
                    <a:srgbClr val="051D40"/>
                  </a:solidFill>
                  <a:latin typeface="Poppins"/>
                  <a:ea typeface="Poppins"/>
                  <a:cs typeface="Poppins"/>
                  <a:sym typeface="Poppins"/>
                </a:rPr>
                <a:t>isualizes real-time metrics and monitors the impact of stress tests.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557811" y="3212102"/>
              <a:ext cx="4973910" cy="695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200"/>
                </a:lnSpc>
                <a:spcBef>
                  <a:spcPct val="0"/>
                </a:spcBef>
              </a:pPr>
              <a:r>
                <a:rPr lang="en-US" sz="3000" b="1">
                  <a:solidFill>
                    <a:srgbClr val="051D4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Grafana on vm_0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2569160" y="1936482"/>
            <a:ext cx="6290801" cy="5301607"/>
            <a:chOff x="0" y="0"/>
            <a:chExt cx="8387735" cy="7068809"/>
          </a:xfrm>
        </p:grpSpPr>
        <p:sp>
          <p:nvSpPr>
            <p:cNvPr id="18" name="Freeform 18"/>
            <p:cNvSpPr/>
            <p:nvPr/>
          </p:nvSpPr>
          <p:spPr>
            <a:xfrm>
              <a:off x="220503" y="5530469"/>
              <a:ext cx="7789065" cy="1538340"/>
            </a:xfrm>
            <a:custGeom>
              <a:avLst/>
              <a:gdLst/>
              <a:ahLst/>
              <a:cxnLst/>
              <a:rect l="l" t="t" r="r" b="b"/>
              <a:pathLst>
                <a:path w="7789065" h="1538340">
                  <a:moveTo>
                    <a:pt x="0" y="0"/>
                  </a:moveTo>
                  <a:lnTo>
                    <a:pt x="7789065" y="0"/>
                  </a:lnTo>
                  <a:lnTo>
                    <a:pt x="7789065" y="1538340"/>
                  </a:lnTo>
                  <a:lnTo>
                    <a:pt x="0" y="15383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grpSp>
          <p:nvGrpSpPr>
            <p:cNvPr id="19" name="Group 19"/>
            <p:cNvGrpSpPr/>
            <p:nvPr/>
          </p:nvGrpSpPr>
          <p:grpSpPr>
            <a:xfrm>
              <a:off x="0" y="0"/>
              <a:ext cx="8387735" cy="6299639"/>
              <a:chOff x="0" y="0"/>
              <a:chExt cx="1673786" cy="1257103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1673786" cy="1257103"/>
              </a:xfrm>
              <a:custGeom>
                <a:avLst/>
                <a:gdLst/>
                <a:ahLst/>
                <a:cxnLst/>
                <a:rect l="l" t="t" r="r" b="b"/>
                <a:pathLst>
                  <a:path w="1673786" h="1257103">
                    <a:moveTo>
                      <a:pt x="54150" y="0"/>
                    </a:moveTo>
                    <a:lnTo>
                      <a:pt x="1619636" y="0"/>
                    </a:lnTo>
                    <a:cubicBezTo>
                      <a:pt x="1649542" y="0"/>
                      <a:pt x="1673786" y="24244"/>
                      <a:pt x="1673786" y="54150"/>
                    </a:cubicBezTo>
                    <a:lnTo>
                      <a:pt x="1673786" y="1202954"/>
                    </a:lnTo>
                    <a:cubicBezTo>
                      <a:pt x="1673786" y="1232860"/>
                      <a:pt x="1649542" y="1257103"/>
                      <a:pt x="1619636" y="1257103"/>
                    </a:cubicBezTo>
                    <a:lnTo>
                      <a:pt x="54150" y="1257103"/>
                    </a:lnTo>
                    <a:cubicBezTo>
                      <a:pt x="24244" y="1257103"/>
                      <a:pt x="0" y="1232860"/>
                      <a:pt x="0" y="1202954"/>
                    </a:cubicBezTo>
                    <a:lnTo>
                      <a:pt x="0" y="54150"/>
                    </a:lnTo>
                    <a:cubicBezTo>
                      <a:pt x="0" y="24244"/>
                      <a:pt x="24244" y="0"/>
                      <a:pt x="54150" y="0"/>
                    </a:cubicBezTo>
                    <a:close/>
                  </a:path>
                </a:pathLst>
              </a:custGeom>
              <a:solidFill>
                <a:srgbClr val="FDFDFD"/>
              </a:solidFill>
            </p:spPr>
          </p:sp>
          <p:sp>
            <p:nvSpPr>
              <p:cNvPr id="21" name="TextBox 21"/>
              <p:cNvSpPr txBox="1"/>
              <p:nvPr/>
            </p:nvSpPr>
            <p:spPr>
              <a:xfrm>
                <a:off x="0" y="-85725"/>
                <a:ext cx="1673786" cy="134282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200"/>
                  </a:lnSpc>
                </a:pPr>
                <a:endParaRPr/>
              </a:p>
              <a:p>
                <a:pPr algn="ctr">
                  <a:lnSpc>
                    <a:spcPts val="4200"/>
                  </a:lnSpc>
                </a:pPr>
                <a:endParaRPr/>
              </a:p>
            </p:txBody>
          </p:sp>
        </p:grpSp>
        <p:sp>
          <p:nvSpPr>
            <p:cNvPr id="22" name="Freeform 22"/>
            <p:cNvSpPr/>
            <p:nvPr/>
          </p:nvSpPr>
          <p:spPr>
            <a:xfrm>
              <a:off x="666090" y="252420"/>
              <a:ext cx="6821711" cy="3045407"/>
            </a:xfrm>
            <a:custGeom>
              <a:avLst/>
              <a:gdLst/>
              <a:ahLst/>
              <a:cxnLst/>
              <a:rect l="l" t="t" r="r" b="b"/>
              <a:pathLst>
                <a:path w="6821711" h="3045407">
                  <a:moveTo>
                    <a:pt x="0" y="0"/>
                  </a:moveTo>
                  <a:lnTo>
                    <a:pt x="6821711" y="0"/>
                  </a:lnTo>
                  <a:lnTo>
                    <a:pt x="6821711" y="3045407"/>
                  </a:lnTo>
                  <a:lnTo>
                    <a:pt x="0" y="30454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3" name="TextBox 23"/>
            <p:cNvSpPr txBox="1"/>
            <p:nvPr/>
          </p:nvSpPr>
          <p:spPr>
            <a:xfrm>
              <a:off x="1239314" y="3212102"/>
              <a:ext cx="5675264" cy="695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200"/>
                </a:lnSpc>
                <a:spcBef>
                  <a:spcPct val="0"/>
                </a:spcBef>
              </a:pPr>
              <a:r>
                <a:rPr lang="en-US" sz="3000" b="1">
                  <a:solidFill>
                    <a:srgbClr val="051D4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Prometheus on vm_0</a:t>
              </a: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726339" y="3984033"/>
              <a:ext cx="7063836" cy="2117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200"/>
                </a:lnSpc>
                <a:spcBef>
                  <a:spcPct val="0"/>
                </a:spcBef>
              </a:pPr>
              <a:r>
                <a:rPr lang="en-US" sz="3000" spc="-60">
                  <a:solidFill>
                    <a:srgbClr val="051D40"/>
                  </a:solidFill>
                  <a:latin typeface="Poppins"/>
                  <a:ea typeface="Poppins"/>
                  <a:cs typeface="Poppins"/>
                  <a:sym typeface="Poppins"/>
                </a:rPr>
                <a:t>Collects metrics from Node Exporter, MySQLD Exporter on vm_1</a:t>
              </a:r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1954812" y="7133314"/>
            <a:ext cx="14378377" cy="21936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336"/>
              </a:lnSpc>
            </a:pPr>
            <a:r>
              <a:rPr lang="en-US" sz="303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Custom Grafana dashboards to track CPU, memory, disk, network usage, and MySQL performance.</a:t>
            </a:r>
          </a:p>
          <a:p>
            <a:pPr marL="654786" lvl="1" indent="-327393" algn="just">
              <a:lnSpc>
                <a:spcPts val="4367"/>
              </a:lnSpc>
              <a:buAutoNum type="arabicPeriod"/>
            </a:pPr>
            <a:r>
              <a:rPr lang="en-US" sz="303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Node exporter – dashboard code 1860</a:t>
            </a:r>
          </a:p>
          <a:p>
            <a:pPr marL="654786" lvl="1" indent="-327393" algn="just">
              <a:lnSpc>
                <a:spcPts val="4245"/>
              </a:lnSpc>
              <a:spcBef>
                <a:spcPct val="0"/>
              </a:spcBef>
              <a:buAutoNum type="arabicPeriod"/>
            </a:pPr>
            <a:r>
              <a:rPr lang="en-US" sz="303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Mysql overview – dashboard code 7362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45838" y="223281"/>
            <a:ext cx="17396325" cy="9035019"/>
          </a:xfrm>
          <a:custGeom>
            <a:avLst/>
            <a:gdLst/>
            <a:ahLst/>
            <a:cxnLst/>
            <a:rect l="l" t="t" r="r" b="b"/>
            <a:pathLst>
              <a:path w="17396325" h="9035019">
                <a:moveTo>
                  <a:pt x="0" y="0"/>
                </a:moveTo>
                <a:lnTo>
                  <a:pt x="17396324" y="0"/>
                </a:lnTo>
                <a:lnTo>
                  <a:pt x="17396324" y="9035019"/>
                </a:lnTo>
                <a:lnTo>
                  <a:pt x="0" y="903501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144" b="-1144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6706136" y="9499853"/>
            <a:ext cx="4875729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Node Exporter Dashboard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01628" y="263609"/>
            <a:ext cx="17566859" cy="8994691"/>
          </a:xfrm>
          <a:custGeom>
            <a:avLst/>
            <a:gdLst/>
            <a:ahLst/>
            <a:cxnLst/>
            <a:rect l="l" t="t" r="r" b="b"/>
            <a:pathLst>
              <a:path w="17566859" h="8994691">
                <a:moveTo>
                  <a:pt x="0" y="0"/>
                </a:moveTo>
                <a:lnTo>
                  <a:pt x="17566859" y="0"/>
                </a:lnTo>
                <a:lnTo>
                  <a:pt x="17566859" y="8994691"/>
                </a:lnTo>
                <a:lnTo>
                  <a:pt x="0" y="899469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97" b="-3157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6259908" y="9400153"/>
            <a:ext cx="5443003" cy="1076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spc="-6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MySQL Dashboard</a:t>
            </a:r>
          </a:p>
          <a:p>
            <a:pPr algn="ctr">
              <a:lnSpc>
                <a:spcPts val="4200"/>
              </a:lnSpc>
              <a:spcBef>
                <a:spcPct val="0"/>
              </a:spcBef>
            </a:pPr>
            <a:endParaRPr lang="en-US" sz="3000" spc="-6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266830" y="0"/>
            <a:ext cx="5021170" cy="10287000"/>
            <a:chOff x="0" y="0"/>
            <a:chExt cx="1322448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22448" cy="2709333"/>
            </a:xfrm>
            <a:custGeom>
              <a:avLst/>
              <a:gdLst/>
              <a:ahLst/>
              <a:cxnLst/>
              <a:rect l="l" t="t" r="r" b="b"/>
              <a:pathLst>
                <a:path w="1322448" h="2709333">
                  <a:moveTo>
                    <a:pt x="0" y="0"/>
                  </a:moveTo>
                  <a:lnTo>
                    <a:pt x="1322448" y="0"/>
                  </a:lnTo>
                  <a:lnTo>
                    <a:pt x="1322448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51D4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85725"/>
              <a:ext cx="1322448" cy="27950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00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609132" y="570230"/>
            <a:ext cx="10421749" cy="793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160"/>
              </a:lnSpc>
              <a:spcBef>
                <a:spcPct val="0"/>
              </a:spcBef>
            </a:pPr>
            <a:r>
              <a:rPr lang="en-US" sz="4400" b="1">
                <a:solidFill>
                  <a:srgbClr val="051D40"/>
                </a:solidFill>
                <a:latin typeface="Poppins Bold"/>
                <a:ea typeface="Poppins Bold"/>
                <a:cs typeface="Poppins Bold"/>
                <a:sym typeface="Poppins Bold"/>
              </a:rPr>
              <a:t>Python Script for Stress Testing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-1595820" y="-1782102"/>
            <a:ext cx="3564204" cy="3564204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051D40">
                  <a:alpha val="15686"/>
                </a:srgbClr>
              </a:soli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609132" y="1696377"/>
            <a:ext cx="9006427" cy="1076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 spc="-60">
                <a:solidFill>
                  <a:srgbClr val="051D40"/>
                </a:solidFill>
                <a:latin typeface="Poppins Bold"/>
                <a:ea typeface="Poppins Bold"/>
                <a:cs typeface="Poppins Bold"/>
                <a:sym typeface="Poppins Bold"/>
              </a:rPr>
              <a:t>Pu</a:t>
            </a:r>
            <a:r>
              <a:rPr lang="en-US" sz="3000" b="1" u="none" strike="noStrike" spc="-60">
                <a:solidFill>
                  <a:srgbClr val="051D40"/>
                </a:solidFill>
                <a:latin typeface="Poppins Bold"/>
                <a:ea typeface="Poppins Bold"/>
                <a:cs typeface="Poppins Bold"/>
                <a:sym typeface="Poppins Bold"/>
              </a:rPr>
              <a:t>rpose: </a:t>
            </a:r>
            <a:r>
              <a:rPr lang="en-US" sz="3000" u="none" strike="noStrike" spc="-6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Menu-driven Python script to initiate different types of stress tests on vm_1.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14700679" y="7074186"/>
            <a:ext cx="5946973" cy="5946973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FFFF">
                  <a:alpha val="15686"/>
                </a:srgbClr>
              </a:solidFill>
              <a:prstDash val="solid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0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609132" y="3691623"/>
            <a:ext cx="6240509" cy="2903754"/>
            <a:chOff x="0" y="0"/>
            <a:chExt cx="2281049" cy="1061389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281049" cy="1061389"/>
            </a:xfrm>
            <a:custGeom>
              <a:avLst/>
              <a:gdLst/>
              <a:ahLst/>
              <a:cxnLst/>
              <a:rect l="l" t="t" r="r" b="b"/>
              <a:pathLst>
                <a:path w="2281049" h="1061389">
                  <a:moveTo>
                    <a:pt x="57067" y="0"/>
                  </a:moveTo>
                  <a:lnTo>
                    <a:pt x="2223981" y="0"/>
                  </a:lnTo>
                  <a:cubicBezTo>
                    <a:pt x="2255499" y="0"/>
                    <a:pt x="2281049" y="25550"/>
                    <a:pt x="2281049" y="57067"/>
                  </a:cubicBezTo>
                  <a:lnTo>
                    <a:pt x="2281049" y="1004321"/>
                  </a:lnTo>
                  <a:cubicBezTo>
                    <a:pt x="2281049" y="1019456"/>
                    <a:pt x="2275036" y="1033972"/>
                    <a:pt x="2264334" y="1044674"/>
                  </a:cubicBezTo>
                  <a:cubicBezTo>
                    <a:pt x="2253632" y="1055376"/>
                    <a:pt x="2239117" y="1061389"/>
                    <a:pt x="2223981" y="1061389"/>
                  </a:cubicBezTo>
                  <a:lnTo>
                    <a:pt x="57067" y="1061389"/>
                  </a:lnTo>
                  <a:cubicBezTo>
                    <a:pt x="25550" y="1061389"/>
                    <a:pt x="0" y="1035839"/>
                    <a:pt x="0" y="1004321"/>
                  </a:cubicBezTo>
                  <a:lnTo>
                    <a:pt x="0" y="57067"/>
                  </a:lnTo>
                  <a:cubicBezTo>
                    <a:pt x="0" y="25550"/>
                    <a:pt x="25550" y="0"/>
                    <a:pt x="57067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569E">
                    <a:alpha val="100000"/>
                  </a:srgbClr>
                </a:gs>
                <a:gs pos="100000">
                  <a:srgbClr val="014074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cap="rnd">
              <a:noFill/>
              <a:prstDash val="solid"/>
              <a:round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0" y="-85725"/>
              <a:ext cx="2281049" cy="1147114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647700" lvl="1" indent="-323850" algn="l">
                <a:lnSpc>
                  <a:spcPts val="4200"/>
                </a:lnSpc>
                <a:buAutoNum type="arabicPeriod"/>
              </a:pPr>
              <a:r>
                <a:rPr lang="en-US" sz="3000" b="1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Memory Stress Testing</a:t>
              </a:r>
            </a:p>
            <a:p>
              <a:pPr marL="647700" lvl="1" indent="-323850" algn="l">
                <a:lnSpc>
                  <a:spcPts val="4200"/>
                </a:lnSpc>
                <a:buAutoNum type="arabicPeriod"/>
              </a:pPr>
              <a:r>
                <a:rPr lang="en-US" sz="3000" b="1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Disk Stress Testing</a:t>
              </a:r>
            </a:p>
            <a:p>
              <a:pPr marL="647700" lvl="1" indent="-323850" algn="l">
                <a:lnSpc>
                  <a:spcPts val="4200"/>
                </a:lnSpc>
                <a:buAutoNum type="arabicPeriod"/>
              </a:pPr>
              <a:r>
                <a:rPr lang="en-US" sz="3000" b="1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Network Stress Testing</a:t>
              </a:r>
            </a:p>
            <a:p>
              <a:pPr marL="647700" lvl="1" indent="-323850" algn="l">
                <a:lnSpc>
                  <a:spcPts val="4200"/>
                </a:lnSpc>
                <a:buAutoNum type="arabicPeriod"/>
              </a:pPr>
              <a:r>
                <a:rPr lang="en-US" sz="3000" b="1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CPU Stress Testing</a:t>
              </a:r>
            </a:p>
            <a:p>
              <a:pPr marL="647700" lvl="1" indent="-323850" algn="l">
                <a:lnSpc>
                  <a:spcPts val="4200"/>
                </a:lnSpc>
                <a:buAutoNum type="arabicPeriod"/>
              </a:pPr>
              <a:r>
                <a:rPr lang="en-US" sz="3000" b="1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MySQL Stress Testing</a:t>
              </a:r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1609132" y="3106077"/>
            <a:ext cx="9006427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 spc="-60">
                <a:solidFill>
                  <a:srgbClr val="051D40"/>
                </a:solidFill>
                <a:latin typeface="Poppins Bold"/>
                <a:ea typeface="Poppins Bold"/>
                <a:cs typeface="Poppins Bold"/>
                <a:sym typeface="Poppins Bold"/>
              </a:rPr>
              <a:t>Menu Options: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609132" y="6928752"/>
            <a:ext cx="9006427" cy="2676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spc="-60">
                <a:solidFill>
                  <a:srgbClr val="051D40"/>
                </a:solidFill>
                <a:latin typeface="Poppins Bold"/>
                <a:ea typeface="Poppins Bold"/>
                <a:cs typeface="Poppins Bold"/>
                <a:sym typeface="Poppins Bold"/>
              </a:rPr>
              <a:t>Additional Setup </a:t>
            </a:r>
            <a:r>
              <a:rPr lang="en-US" sz="3000" spc="-6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on vm_2</a:t>
            </a:r>
          </a:p>
          <a:p>
            <a:pPr marL="647700" lvl="1" indent="-323850" algn="l">
              <a:lnSpc>
                <a:spcPts val="4200"/>
              </a:lnSpc>
              <a:buAutoNum type="arabicPeriod"/>
            </a:pPr>
            <a:r>
              <a:rPr lang="en-US" sz="3000" b="1" spc="-60">
                <a:solidFill>
                  <a:srgbClr val="051D40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n-US" sz="3000" spc="-6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Run </a:t>
            </a:r>
            <a:r>
              <a:rPr lang="en-US" sz="3000" b="1" spc="-60">
                <a:solidFill>
                  <a:srgbClr val="051D40"/>
                </a:solidFill>
                <a:latin typeface="Poppins Bold"/>
                <a:ea typeface="Poppins Bold"/>
                <a:cs typeface="Poppins Bold"/>
                <a:sym typeface="Poppins Bold"/>
              </a:rPr>
              <a:t>iperf3 -s </a:t>
            </a:r>
          </a:p>
          <a:p>
            <a:pPr marL="647700" lvl="1" indent="-323850" algn="l">
              <a:lnSpc>
                <a:spcPts val="4200"/>
              </a:lnSpc>
              <a:buAutoNum type="arabicPeriod"/>
            </a:pPr>
            <a:r>
              <a:rPr lang="en-US" sz="3000" spc="-6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 Setup mysql-server</a:t>
            </a:r>
          </a:p>
          <a:p>
            <a:pPr marL="647700" lvl="1" indent="-323850" algn="l">
              <a:lnSpc>
                <a:spcPts val="4200"/>
              </a:lnSpc>
              <a:buAutoNum type="arabicPeriod"/>
            </a:pPr>
            <a:r>
              <a:rPr lang="en-US" sz="3000" spc="-6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 Create a database for testing</a:t>
            </a:r>
          </a:p>
          <a:p>
            <a:pPr marL="647700" lvl="1" indent="-323850" algn="l">
              <a:lnSpc>
                <a:spcPts val="4200"/>
              </a:lnSpc>
              <a:spcBef>
                <a:spcPct val="0"/>
              </a:spcBef>
              <a:buAutoNum type="arabicPeriod"/>
            </a:pPr>
            <a:r>
              <a:rPr lang="en-US" sz="3000" spc="-6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Create a user with permissions granted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5D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402273" y="-8767"/>
            <a:ext cx="4907787" cy="10295767"/>
          </a:xfrm>
          <a:custGeom>
            <a:avLst/>
            <a:gdLst/>
            <a:ahLst/>
            <a:cxnLst/>
            <a:rect l="l" t="t" r="r" b="b"/>
            <a:pathLst>
              <a:path w="4907787" h="10295767">
                <a:moveTo>
                  <a:pt x="0" y="0"/>
                </a:moveTo>
                <a:lnTo>
                  <a:pt x="4907787" y="0"/>
                </a:lnTo>
                <a:lnTo>
                  <a:pt x="4907787" y="10295767"/>
                </a:lnTo>
                <a:lnTo>
                  <a:pt x="0" y="1029576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9884" r="-19884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204975" y="3226266"/>
            <a:ext cx="10494247" cy="5697873"/>
            <a:chOff x="0" y="0"/>
            <a:chExt cx="2763917" cy="150067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763917" cy="1500674"/>
            </a:xfrm>
            <a:custGeom>
              <a:avLst/>
              <a:gdLst/>
              <a:ahLst/>
              <a:cxnLst/>
              <a:rect l="l" t="t" r="r" b="b"/>
              <a:pathLst>
                <a:path w="2763917" h="1500674">
                  <a:moveTo>
                    <a:pt x="12541" y="0"/>
                  </a:moveTo>
                  <a:lnTo>
                    <a:pt x="2751375" y="0"/>
                  </a:lnTo>
                  <a:cubicBezTo>
                    <a:pt x="2758302" y="0"/>
                    <a:pt x="2763917" y="5615"/>
                    <a:pt x="2763917" y="12541"/>
                  </a:cubicBezTo>
                  <a:lnTo>
                    <a:pt x="2763917" y="1488133"/>
                  </a:lnTo>
                  <a:cubicBezTo>
                    <a:pt x="2763917" y="1495059"/>
                    <a:pt x="2758302" y="1500674"/>
                    <a:pt x="2751375" y="1500674"/>
                  </a:cubicBezTo>
                  <a:lnTo>
                    <a:pt x="12541" y="1500674"/>
                  </a:lnTo>
                  <a:cubicBezTo>
                    <a:pt x="5615" y="1500674"/>
                    <a:pt x="0" y="1495059"/>
                    <a:pt x="0" y="1488133"/>
                  </a:cubicBezTo>
                  <a:lnTo>
                    <a:pt x="0" y="12541"/>
                  </a:lnTo>
                  <a:cubicBezTo>
                    <a:pt x="0" y="5615"/>
                    <a:pt x="5615" y="0"/>
                    <a:pt x="12541" y="0"/>
                  </a:cubicBezTo>
                  <a:close/>
                </a:path>
              </a:pathLst>
            </a:custGeom>
            <a:solidFill>
              <a:srgbClr val="FDFDFD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85725"/>
              <a:ext cx="2763917" cy="158639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00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204975" y="1030435"/>
            <a:ext cx="9422847" cy="2355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160"/>
              </a:lnSpc>
            </a:pPr>
            <a:r>
              <a:rPr lang="en-US" sz="4400" b="1">
                <a:solidFill>
                  <a:srgbClr val="FDFDFD"/>
                </a:solidFill>
                <a:latin typeface="Poppins Bold"/>
                <a:ea typeface="Poppins Bold"/>
                <a:cs typeface="Poppins Bold"/>
                <a:sym typeface="Poppins Bold"/>
              </a:rPr>
              <a:t>Version Control and CI/CD with Jenkins and GitHub</a:t>
            </a:r>
          </a:p>
          <a:p>
            <a:pPr algn="l">
              <a:lnSpc>
                <a:spcPts val="6160"/>
              </a:lnSpc>
              <a:spcBef>
                <a:spcPct val="0"/>
              </a:spcBef>
            </a:pPr>
            <a:endParaRPr lang="en-US" sz="4400" b="1">
              <a:solidFill>
                <a:srgbClr val="FDFDFD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grpSp>
        <p:nvGrpSpPr>
          <p:cNvPr id="7" name="Group 7"/>
          <p:cNvGrpSpPr/>
          <p:nvPr/>
        </p:nvGrpSpPr>
        <p:grpSpPr>
          <a:xfrm>
            <a:off x="15573718" y="7940477"/>
            <a:ext cx="4693046" cy="4693046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FFFF">
                  <a:alpha val="15686"/>
                </a:srgbClr>
              </a:solidFill>
              <a:prstDash val="solid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728557" y="4110694"/>
            <a:ext cx="5225437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spc="-60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Pushing the script to GitHub.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728557" y="3686514"/>
            <a:ext cx="3143895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 b="1">
                <a:solidFill>
                  <a:srgbClr val="145DA0"/>
                </a:solidFill>
                <a:latin typeface="Poppins Bold"/>
                <a:ea typeface="Poppins Bold"/>
                <a:cs typeface="Poppins Bold"/>
                <a:sym typeface="Poppins Bold"/>
              </a:rPr>
              <a:t>Version Control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728557" y="5944672"/>
            <a:ext cx="9214479" cy="2676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just">
              <a:lnSpc>
                <a:spcPts val="4200"/>
              </a:lnSpc>
              <a:buFont typeface="Arial"/>
              <a:buChar char="•"/>
            </a:pPr>
            <a:r>
              <a:rPr lang="en-US" sz="3000" spc="-60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Configuring Jenkins on vm_1 and using ngrok for external webhook communication.</a:t>
            </a:r>
          </a:p>
          <a:p>
            <a:pPr marL="647700" lvl="1" indent="-323850" algn="just">
              <a:lnSpc>
                <a:spcPts val="4200"/>
              </a:lnSpc>
              <a:buFont typeface="Arial"/>
              <a:buChar char="•"/>
            </a:pPr>
            <a:r>
              <a:rPr lang="en-US" sz="3000" spc="-60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Building a Jenkins pipeline to automate cloning GitHub repository in the required virtual machine.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728557" y="5260814"/>
            <a:ext cx="2762071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 b="1">
                <a:solidFill>
                  <a:srgbClr val="145DA0"/>
                </a:solidFill>
                <a:latin typeface="Poppins Bold"/>
                <a:ea typeface="Poppins Bold"/>
                <a:cs typeface="Poppins Bold"/>
                <a:sym typeface="Poppins Bold"/>
              </a:rPr>
              <a:t>Jenkins Setup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13266830" y="0"/>
            <a:ext cx="5021170" cy="10287000"/>
            <a:chOff x="0" y="0"/>
            <a:chExt cx="1322448" cy="2709333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322448" cy="2709333"/>
            </a:xfrm>
            <a:custGeom>
              <a:avLst/>
              <a:gdLst/>
              <a:ahLst/>
              <a:cxnLst/>
              <a:rect l="l" t="t" r="r" b="b"/>
              <a:pathLst>
                <a:path w="1322448" h="2709333">
                  <a:moveTo>
                    <a:pt x="0" y="0"/>
                  </a:moveTo>
                  <a:lnTo>
                    <a:pt x="1322448" y="0"/>
                  </a:lnTo>
                  <a:lnTo>
                    <a:pt x="1322448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51D40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85725"/>
              <a:ext cx="1322448" cy="27950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00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4700679" y="7074186"/>
            <a:ext cx="5946973" cy="5946973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FFFF">
                  <a:alpha val="15686"/>
                </a:srgbClr>
              </a:solidFill>
              <a:prstDash val="solid"/>
              <a:miter/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00"/>
                </a:lnSpc>
                <a:spcBef>
                  <a:spcPct val="0"/>
                </a:spcBef>
              </a:pPr>
              <a:endParaRPr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26855" y="937517"/>
            <a:ext cx="15770289" cy="7207880"/>
          </a:xfrm>
          <a:custGeom>
            <a:avLst/>
            <a:gdLst/>
            <a:ahLst/>
            <a:cxnLst/>
            <a:rect l="l" t="t" r="r" b="b"/>
            <a:pathLst>
              <a:path w="15770289" h="7207880">
                <a:moveTo>
                  <a:pt x="0" y="0"/>
                </a:moveTo>
                <a:lnTo>
                  <a:pt x="15770289" y="0"/>
                </a:lnTo>
                <a:lnTo>
                  <a:pt x="15770289" y="7207880"/>
                </a:lnTo>
                <a:lnTo>
                  <a:pt x="0" y="72078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116" b="-8116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5789831" y="8415182"/>
            <a:ext cx="6708339" cy="1076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Ngrok for webhook communication</a:t>
            </a:r>
          </a:p>
          <a:p>
            <a:pPr algn="ctr">
              <a:lnSpc>
                <a:spcPts val="4200"/>
              </a:lnSpc>
              <a:spcBef>
                <a:spcPct val="0"/>
              </a:spcBef>
            </a:pPr>
            <a:endParaRPr lang="en-US" sz="30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01204" y="414591"/>
            <a:ext cx="17085591" cy="8558482"/>
          </a:xfrm>
          <a:custGeom>
            <a:avLst/>
            <a:gdLst/>
            <a:ahLst/>
            <a:cxnLst/>
            <a:rect l="l" t="t" r="r" b="b"/>
            <a:pathLst>
              <a:path w="17085591" h="8558482">
                <a:moveTo>
                  <a:pt x="0" y="0"/>
                </a:moveTo>
                <a:lnTo>
                  <a:pt x="17085592" y="0"/>
                </a:lnTo>
                <a:lnTo>
                  <a:pt x="17085592" y="8558482"/>
                </a:lnTo>
                <a:lnTo>
                  <a:pt x="0" y="855848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6055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601204" y="9405586"/>
            <a:ext cx="17085591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CI/CD Pipeline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24784" y="274729"/>
            <a:ext cx="16704440" cy="8419999"/>
          </a:xfrm>
          <a:custGeom>
            <a:avLst/>
            <a:gdLst/>
            <a:ahLst/>
            <a:cxnLst/>
            <a:rect l="l" t="t" r="r" b="b"/>
            <a:pathLst>
              <a:path w="16704440" h="8419999">
                <a:moveTo>
                  <a:pt x="0" y="0"/>
                </a:moveTo>
                <a:lnTo>
                  <a:pt x="16704440" y="0"/>
                </a:lnTo>
                <a:lnTo>
                  <a:pt x="16704440" y="8419999"/>
                </a:lnTo>
                <a:lnTo>
                  <a:pt x="0" y="84199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4517" b="-10155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554860" y="8943975"/>
            <a:ext cx="16704440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Python Script Execution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5D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123887" y="-2346523"/>
            <a:ext cx="4693046" cy="4693046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FFFF">
                  <a:alpha val="15686"/>
                </a:srgbClr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0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573718" y="7940477"/>
            <a:ext cx="4693046" cy="4693046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FFFF">
                  <a:alpha val="15686"/>
                </a:srgbClr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253302" y="517312"/>
            <a:ext cx="15544900" cy="793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160"/>
              </a:lnSpc>
              <a:spcBef>
                <a:spcPct val="0"/>
              </a:spcBef>
            </a:pPr>
            <a:r>
              <a:rPr lang="en-US" sz="4400" b="1">
                <a:solidFill>
                  <a:srgbClr val="FDFDFD"/>
                </a:solidFill>
                <a:latin typeface="Poppins Bold"/>
                <a:ea typeface="Poppins Bold"/>
                <a:cs typeface="Poppins Bold"/>
                <a:sym typeface="Poppins Bold"/>
              </a:rPr>
              <a:t>Threshold-based Email Notifications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9773777" y="1762404"/>
            <a:ext cx="6942297" cy="6585348"/>
            <a:chOff x="0" y="0"/>
            <a:chExt cx="9256396" cy="8780465"/>
          </a:xfrm>
        </p:grpSpPr>
        <p:sp>
          <p:nvSpPr>
            <p:cNvPr id="10" name="Freeform 10"/>
            <p:cNvSpPr/>
            <p:nvPr/>
          </p:nvSpPr>
          <p:spPr>
            <a:xfrm>
              <a:off x="0" y="6952326"/>
              <a:ext cx="9256396" cy="1828138"/>
            </a:xfrm>
            <a:custGeom>
              <a:avLst/>
              <a:gdLst/>
              <a:ahLst/>
              <a:cxnLst/>
              <a:rect l="l" t="t" r="r" b="b"/>
              <a:pathLst>
                <a:path w="9256396" h="1828138">
                  <a:moveTo>
                    <a:pt x="0" y="0"/>
                  </a:moveTo>
                  <a:lnTo>
                    <a:pt x="9256396" y="0"/>
                  </a:lnTo>
                  <a:lnTo>
                    <a:pt x="9256396" y="1828139"/>
                  </a:lnTo>
                  <a:lnTo>
                    <a:pt x="0" y="18281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grpSp>
          <p:nvGrpSpPr>
            <p:cNvPr id="11" name="Group 11"/>
            <p:cNvGrpSpPr/>
            <p:nvPr/>
          </p:nvGrpSpPr>
          <p:grpSpPr>
            <a:xfrm>
              <a:off x="0" y="0"/>
              <a:ext cx="9256396" cy="8154937"/>
              <a:chOff x="0" y="0"/>
              <a:chExt cx="1554321" cy="1369365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1554321" cy="1369365"/>
              </a:xfrm>
              <a:custGeom>
                <a:avLst/>
                <a:gdLst/>
                <a:ahLst/>
                <a:cxnLst/>
                <a:rect l="l" t="t" r="r" b="b"/>
                <a:pathLst>
                  <a:path w="1554321" h="1369365">
                    <a:moveTo>
                      <a:pt x="50105" y="0"/>
                    </a:moveTo>
                    <a:lnTo>
                      <a:pt x="1504215" y="0"/>
                    </a:lnTo>
                    <a:cubicBezTo>
                      <a:pt x="1531888" y="0"/>
                      <a:pt x="1554321" y="22433"/>
                      <a:pt x="1554321" y="50105"/>
                    </a:cubicBezTo>
                    <a:lnTo>
                      <a:pt x="1554321" y="1319260"/>
                    </a:lnTo>
                    <a:cubicBezTo>
                      <a:pt x="1554321" y="1346932"/>
                      <a:pt x="1531888" y="1369365"/>
                      <a:pt x="1504215" y="1369365"/>
                    </a:cubicBezTo>
                    <a:lnTo>
                      <a:pt x="50105" y="1369365"/>
                    </a:lnTo>
                    <a:cubicBezTo>
                      <a:pt x="22433" y="1369365"/>
                      <a:pt x="0" y="1346932"/>
                      <a:pt x="0" y="1319260"/>
                    </a:cubicBezTo>
                    <a:lnTo>
                      <a:pt x="0" y="50105"/>
                    </a:lnTo>
                    <a:cubicBezTo>
                      <a:pt x="0" y="22433"/>
                      <a:pt x="22433" y="0"/>
                      <a:pt x="50105" y="0"/>
                    </a:cubicBezTo>
                    <a:close/>
                  </a:path>
                </a:pathLst>
              </a:custGeom>
              <a:solidFill>
                <a:srgbClr val="FDFDFD"/>
              </a:solidFill>
            </p:spPr>
          </p:sp>
          <p:sp>
            <p:nvSpPr>
              <p:cNvPr id="13" name="TextBox 13"/>
              <p:cNvSpPr txBox="1"/>
              <p:nvPr/>
            </p:nvSpPr>
            <p:spPr>
              <a:xfrm>
                <a:off x="0" y="-38100"/>
                <a:ext cx="1554321" cy="1407465"/>
              </a:xfrm>
              <a:prstGeom prst="rect">
                <a:avLst/>
              </a:prstGeom>
            </p:spPr>
            <p:txBody>
              <a:bodyPr lIns="59120" tIns="59120" rIns="59120" bIns="5912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212000" y="236576"/>
              <a:ext cx="8826820" cy="4965024"/>
              <a:chOff x="0" y="0"/>
              <a:chExt cx="1128903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11287761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11287761" h="6350000">
                    <a:moveTo>
                      <a:pt x="0" y="5824220"/>
                    </a:moveTo>
                    <a:lnTo>
                      <a:pt x="0" y="525780"/>
                    </a:lnTo>
                    <a:cubicBezTo>
                      <a:pt x="0" y="234950"/>
                      <a:pt x="234950" y="0"/>
                      <a:pt x="525780" y="0"/>
                    </a:cubicBezTo>
                    <a:lnTo>
                      <a:pt x="10761980" y="0"/>
                    </a:lnTo>
                    <a:cubicBezTo>
                      <a:pt x="11052811" y="0"/>
                      <a:pt x="11287761" y="234950"/>
                      <a:pt x="11287761" y="525780"/>
                    </a:cubicBezTo>
                    <a:lnTo>
                      <a:pt x="11287761" y="5822950"/>
                    </a:lnTo>
                    <a:cubicBezTo>
                      <a:pt x="11287761" y="6113780"/>
                      <a:pt x="11052811" y="6348730"/>
                      <a:pt x="10761980" y="6348730"/>
                    </a:cubicBezTo>
                    <a:lnTo>
                      <a:pt x="525780" y="6348730"/>
                    </a:lnTo>
                    <a:cubicBezTo>
                      <a:pt x="236220" y="6350000"/>
                      <a:pt x="0" y="6115050"/>
                      <a:pt x="0" y="5824220"/>
                    </a:cubicBezTo>
                    <a:cubicBezTo>
                      <a:pt x="0" y="5824220"/>
                      <a:pt x="0" y="5824220"/>
                      <a:pt x="0" y="5824220"/>
                    </a:cubicBezTo>
                    <a:close/>
                  </a:path>
                </a:pathLst>
              </a:custGeom>
              <a:blipFill>
                <a:blip r:embed="rId3"/>
                <a:stretch>
                  <a:fillRect t="-9061" b="-9061"/>
                </a:stretch>
              </a:blipFill>
            </p:spPr>
          </p:sp>
        </p:grpSp>
        <p:sp>
          <p:nvSpPr>
            <p:cNvPr id="16" name="TextBox 16"/>
            <p:cNvSpPr txBox="1"/>
            <p:nvPr/>
          </p:nvSpPr>
          <p:spPr>
            <a:xfrm>
              <a:off x="428137" y="6054893"/>
              <a:ext cx="8394546" cy="21606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88"/>
                </a:lnSpc>
                <a:spcBef>
                  <a:spcPct val="0"/>
                </a:spcBef>
              </a:pPr>
              <a:r>
                <a:rPr lang="en-US" sz="3063" spc="-61">
                  <a:solidFill>
                    <a:srgbClr val="051D40"/>
                  </a:solidFill>
                  <a:latin typeface="Poppins"/>
                  <a:ea typeface="Poppins"/>
                  <a:cs typeface="Poppins"/>
                  <a:sym typeface="Poppins"/>
                </a:rPr>
                <a:t>Configured email service (SMTP) sends alerts if usage exceeds 80%.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2158404" y="5314449"/>
              <a:ext cx="4559283" cy="7082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288"/>
                </a:lnSpc>
                <a:spcBef>
                  <a:spcPct val="0"/>
                </a:spcBef>
              </a:pPr>
              <a:r>
                <a:rPr lang="en-US" sz="3063">
                  <a:solidFill>
                    <a:srgbClr val="051D40"/>
                  </a:solidFill>
                  <a:latin typeface="Poppins"/>
                  <a:ea typeface="Poppins"/>
                  <a:cs typeface="Poppins"/>
                  <a:sym typeface="Poppins"/>
                </a:rPr>
                <a:t>EmailNotification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468662" y="1762404"/>
            <a:ext cx="6942297" cy="6585348"/>
            <a:chOff x="0" y="0"/>
            <a:chExt cx="9256396" cy="8780465"/>
          </a:xfrm>
        </p:grpSpPr>
        <p:sp>
          <p:nvSpPr>
            <p:cNvPr id="19" name="Freeform 19"/>
            <p:cNvSpPr/>
            <p:nvPr/>
          </p:nvSpPr>
          <p:spPr>
            <a:xfrm>
              <a:off x="0" y="6952326"/>
              <a:ext cx="9256396" cy="1828138"/>
            </a:xfrm>
            <a:custGeom>
              <a:avLst/>
              <a:gdLst/>
              <a:ahLst/>
              <a:cxnLst/>
              <a:rect l="l" t="t" r="r" b="b"/>
              <a:pathLst>
                <a:path w="9256396" h="1828138">
                  <a:moveTo>
                    <a:pt x="0" y="0"/>
                  </a:moveTo>
                  <a:lnTo>
                    <a:pt x="9256396" y="0"/>
                  </a:lnTo>
                  <a:lnTo>
                    <a:pt x="9256396" y="1828139"/>
                  </a:lnTo>
                  <a:lnTo>
                    <a:pt x="0" y="18281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grpSp>
          <p:nvGrpSpPr>
            <p:cNvPr id="20" name="Group 20"/>
            <p:cNvGrpSpPr/>
            <p:nvPr/>
          </p:nvGrpSpPr>
          <p:grpSpPr>
            <a:xfrm>
              <a:off x="0" y="0"/>
              <a:ext cx="9256396" cy="8154937"/>
              <a:chOff x="0" y="0"/>
              <a:chExt cx="1554321" cy="1369365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1554321" cy="1369365"/>
              </a:xfrm>
              <a:custGeom>
                <a:avLst/>
                <a:gdLst/>
                <a:ahLst/>
                <a:cxnLst/>
                <a:rect l="l" t="t" r="r" b="b"/>
                <a:pathLst>
                  <a:path w="1554321" h="1369365">
                    <a:moveTo>
                      <a:pt x="58312" y="0"/>
                    </a:moveTo>
                    <a:lnTo>
                      <a:pt x="1496009" y="0"/>
                    </a:lnTo>
                    <a:cubicBezTo>
                      <a:pt x="1511474" y="0"/>
                      <a:pt x="1526306" y="6144"/>
                      <a:pt x="1537241" y="17079"/>
                    </a:cubicBezTo>
                    <a:cubicBezTo>
                      <a:pt x="1548177" y="28015"/>
                      <a:pt x="1554321" y="42846"/>
                      <a:pt x="1554321" y="58312"/>
                    </a:cubicBezTo>
                    <a:lnTo>
                      <a:pt x="1554321" y="1311054"/>
                    </a:lnTo>
                    <a:cubicBezTo>
                      <a:pt x="1554321" y="1326519"/>
                      <a:pt x="1548177" y="1341351"/>
                      <a:pt x="1537241" y="1352286"/>
                    </a:cubicBezTo>
                    <a:cubicBezTo>
                      <a:pt x="1526306" y="1363222"/>
                      <a:pt x="1511474" y="1369365"/>
                      <a:pt x="1496009" y="1369365"/>
                    </a:cubicBezTo>
                    <a:lnTo>
                      <a:pt x="58312" y="1369365"/>
                    </a:lnTo>
                    <a:cubicBezTo>
                      <a:pt x="42846" y="1369365"/>
                      <a:pt x="28015" y="1363222"/>
                      <a:pt x="17079" y="1352286"/>
                    </a:cubicBezTo>
                    <a:cubicBezTo>
                      <a:pt x="6144" y="1341351"/>
                      <a:pt x="0" y="1326519"/>
                      <a:pt x="0" y="1311054"/>
                    </a:cubicBezTo>
                    <a:lnTo>
                      <a:pt x="0" y="58312"/>
                    </a:lnTo>
                    <a:cubicBezTo>
                      <a:pt x="0" y="42846"/>
                      <a:pt x="6144" y="28015"/>
                      <a:pt x="17079" y="17079"/>
                    </a:cubicBezTo>
                    <a:cubicBezTo>
                      <a:pt x="28015" y="6144"/>
                      <a:pt x="42846" y="0"/>
                      <a:pt x="58312" y="0"/>
                    </a:cubicBezTo>
                    <a:close/>
                  </a:path>
                </a:pathLst>
              </a:custGeom>
              <a:solidFill>
                <a:srgbClr val="FDFDFD"/>
              </a:solidFill>
            </p:spPr>
          </p:sp>
          <p:sp>
            <p:nvSpPr>
              <p:cNvPr id="22" name="TextBox 22"/>
              <p:cNvSpPr txBox="1"/>
              <p:nvPr/>
            </p:nvSpPr>
            <p:spPr>
              <a:xfrm>
                <a:off x="0" y="-57150"/>
                <a:ext cx="1554321" cy="142651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200"/>
                  </a:lnSpc>
                </a:pPr>
                <a:endParaRPr/>
              </a:p>
              <a:p>
                <a:pPr algn="ctr">
                  <a:lnSpc>
                    <a:spcPts val="4200"/>
                  </a:lnSpc>
                </a:pPr>
                <a:endParaRPr/>
              </a:p>
            </p:txBody>
          </p:sp>
        </p:grpSp>
        <p:grpSp>
          <p:nvGrpSpPr>
            <p:cNvPr id="23" name="Group 23"/>
            <p:cNvGrpSpPr>
              <a:grpSpLocks noChangeAspect="1"/>
            </p:cNvGrpSpPr>
            <p:nvPr/>
          </p:nvGrpSpPr>
          <p:grpSpPr>
            <a:xfrm>
              <a:off x="241480" y="236576"/>
              <a:ext cx="8826820" cy="4965024"/>
              <a:chOff x="0" y="0"/>
              <a:chExt cx="11289030" cy="6350000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11287761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11287761" h="6350000">
                    <a:moveTo>
                      <a:pt x="0" y="5824220"/>
                    </a:moveTo>
                    <a:lnTo>
                      <a:pt x="0" y="525780"/>
                    </a:lnTo>
                    <a:cubicBezTo>
                      <a:pt x="0" y="234950"/>
                      <a:pt x="234950" y="0"/>
                      <a:pt x="525780" y="0"/>
                    </a:cubicBezTo>
                    <a:lnTo>
                      <a:pt x="10761980" y="0"/>
                    </a:lnTo>
                    <a:cubicBezTo>
                      <a:pt x="11052811" y="0"/>
                      <a:pt x="11287761" y="234950"/>
                      <a:pt x="11287761" y="525780"/>
                    </a:cubicBezTo>
                    <a:lnTo>
                      <a:pt x="11287761" y="5822950"/>
                    </a:lnTo>
                    <a:cubicBezTo>
                      <a:pt x="11287761" y="6113780"/>
                      <a:pt x="11052811" y="6348730"/>
                      <a:pt x="10761980" y="6348730"/>
                    </a:cubicBezTo>
                    <a:lnTo>
                      <a:pt x="525780" y="6348730"/>
                    </a:lnTo>
                    <a:cubicBezTo>
                      <a:pt x="236220" y="6350000"/>
                      <a:pt x="0" y="6115050"/>
                      <a:pt x="0" y="5824220"/>
                    </a:cubicBezTo>
                    <a:cubicBezTo>
                      <a:pt x="0" y="5824220"/>
                      <a:pt x="0" y="5824220"/>
                      <a:pt x="0" y="5824220"/>
                    </a:cubicBezTo>
                    <a:close/>
                  </a:path>
                </a:pathLst>
              </a:custGeom>
              <a:blipFill>
                <a:blip r:embed="rId4"/>
                <a:stretch>
                  <a:fillRect t="-9339" b="-9339"/>
                </a:stretch>
              </a:blipFill>
            </p:spPr>
          </p:sp>
        </p:grpSp>
        <p:sp>
          <p:nvSpPr>
            <p:cNvPr id="25" name="TextBox 25"/>
            <p:cNvSpPr txBox="1"/>
            <p:nvPr/>
          </p:nvSpPr>
          <p:spPr>
            <a:xfrm>
              <a:off x="1691632" y="5314449"/>
              <a:ext cx="5873131" cy="695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2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051D40"/>
                  </a:solidFill>
                  <a:latin typeface="Poppins"/>
                  <a:ea typeface="Poppins"/>
                  <a:cs typeface="Poppins"/>
                  <a:sym typeface="Poppins"/>
                </a:rPr>
                <a:t>Stress Threshold</a:t>
              </a: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457617" y="6054893"/>
              <a:ext cx="8394546" cy="14065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200"/>
                </a:lnSpc>
                <a:spcBef>
                  <a:spcPct val="0"/>
                </a:spcBef>
              </a:pPr>
              <a:r>
                <a:rPr lang="en-US" sz="3000" spc="-60">
                  <a:solidFill>
                    <a:srgbClr val="051D40"/>
                  </a:solidFill>
                  <a:latin typeface="Poppins"/>
                  <a:ea typeface="Poppins"/>
                  <a:cs typeface="Poppins"/>
                  <a:sym typeface="Poppins"/>
                </a:rPr>
                <a:t>80% of resource usage across tests triggers alerts.</a:t>
              </a:r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2844527" y="8393220"/>
            <a:ext cx="12523191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Goal: Ensure prompt response to potential system overloads.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95007" y="493745"/>
            <a:ext cx="16497985" cy="8764555"/>
          </a:xfrm>
          <a:custGeom>
            <a:avLst/>
            <a:gdLst/>
            <a:ahLst/>
            <a:cxnLst/>
            <a:rect l="l" t="t" r="r" b="b"/>
            <a:pathLst>
              <a:path w="16497985" h="8764555">
                <a:moveTo>
                  <a:pt x="0" y="0"/>
                </a:moveTo>
                <a:lnTo>
                  <a:pt x="16497986" y="0"/>
                </a:lnTo>
                <a:lnTo>
                  <a:pt x="16497986" y="8764555"/>
                </a:lnTo>
                <a:lnTo>
                  <a:pt x="0" y="87645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4677489" y="9471119"/>
            <a:ext cx="9554908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Node Exporter Dashboard during Stress Testing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517814" y="-315404"/>
            <a:ext cx="3964281" cy="10917809"/>
            <a:chOff x="0" y="0"/>
            <a:chExt cx="1044090" cy="287547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44090" cy="2875472"/>
            </a:xfrm>
            <a:custGeom>
              <a:avLst/>
              <a:gdLst/>
              <a:ahLst/>
              <a:cxnLst/>
              <a:rect l="l" t="t" r="r" b="b"/>
              <a:pathLst>
                <a:path w="1044090" h="2875472">
                  <a:moveTo>
                    <a:pt x="0" y="0"/>
                  </a:moveTo>
                  <a:lnTo>
                    <a:pt x="1044090" y="0"/>
                  </a:lnTo>
                  <a:lnTo>
                    <a:pt x="1044090" y="2875472"/>
                  </a:lnTo>
                  <a:lnTo>
                    <a:pt x="0" y="2875472"/>
                  </a:lnTo>
                  <a:close/>
                </a:path>
              </a:pathLst>
            </a:custGeom>
            <a:solidFill>
              <a:srgbClr val="145DA0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85725"/>
              <a:ext cx="1044090" cy="29611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2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3663160" y="1650657"/>
            <a:ext cx="6760246" cy="793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160"/>
              </a:lnSpc>
              <a:spcBef>
                <a:spcPct val="0"/>
              </a:spcBef>
            </a:pPr>
            <a:r>
              <a:rPr lang="en-US" sz="4400" b="1">
                <a:solidFill>
                  <a:srgbClr val="051D40"/>
                </a:solidFill>
                <a:latin typeface="Poppins Bold"/>
                <a:ea typeface="Poppins Bold"/>
                <a:cs typeface="Poppins Bold"/>
                <a:sym typeface="Poppins Bold"/>
              </a:rPr>
              <a:t>Overview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-1867766" y="-1614217"/>
            <a:ext cx="3735531" cy="3735531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 rot="5400000">
            <a:off x="999902" y="3740350"/>
            <a:ext cx="510937" cy="453341"/>
          </a:xfrm>
          <a:custGeom>
            <a:avLst/>
            <a:gdLst/>
            <a:ahLst/>
            <a:cxnLst/>
            <a:rect l="l" t="t" r="r" b="b"/>
            <a:pathLst>
              <a:path w="510937" h="453341">
                <a:moveTo>
                  <a:pt x="0" y="0"/>
                </a:moveTo>
                <a:lnTo>
                  <a:pt x="510937" y="0"/>
                </a:lnTo>
                <a:lnTo>
                  <a:pt x="510937" y="453341"/>
                </a:lnTo>
                <a:lnTo>
                  <a:pt x="0" y="4533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1796731" y="447246"/>
            <a:ext cx="5972616" cy="9392508"/>
          </a:xfrm>
          <a:custGeom>
            <a:avLst/>
            <a:gdLst/>
            <a:ahLst/>
            <a:cxnLst/>
            <a:rect l="l" t="t" r="r" b="b"/>
            <a:pathLst>
              <a:path w="5972616" h="9392508">
                <a:moveTo>
                  <a:pt x="0" y="0"/>
                </a:moveTo>
                <a:lnTo>
                  <a:pt x="5972616" y="0"/>
                </a:lnTo>
                <a:lnTo>
                  <a:pt x="5972616" y="9392508"/>
                </a:lnTo>
                <a:lnTo>
                  <a:pt x="0" y="93925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387" r="-2387"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962168" y="3625827"/>
            <a:ext cx="3773019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 spc="-6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Introduction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762555" y="3652696"/>
            <a:ext cx="660851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 spc="-6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04</a:t>
            </a:r>
          </a:p>
        </p:txBody>
      </p:sp>
      <p:sp>
        <p:nvSpPr>
          <p:cNvPr id="13" name="Freeform 13"/>
          <p:cNvSpPr/>
          <p:nvPr/>
        </p:nvSpPr>
        <p:spPr>
          <a:xfrm rot="5400000">
            <a:off x="999902" y="4365857"/>
            <a:ext cx="510937" cy="453341"/>
          </a:xfrm>
          <a:custGeom>
            <a:avLst/>
            <a:gdLst/>
            <a:ahLst/>
            <a:cxnLst/>
            <a:rect l="l" t="t" r="r" b="b"/>
            <a:pathLst>
              <a:path w="510937" h="453341">
                <a:moveTo>
                  <a:pt x="0" y="0"/>
                </a:moveTo>
                <a:lnTo>
                  <a:pt x="510937" y="0"/>
                </a:lnTo>
                <a:lnTo>
                  <a:pt x="510937" y="453341"/>
                </a:lnTo>
                <a:lnTo>
                  <a:pt x="0" y="4533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962168" y="4251334"/>
            <a:ext cx="4143021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 spc="-6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Virtual Machine Setup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762555" y="4278202"/>
            <a:ext cx="660851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00"/>
              </a:lnSpc>
              <a:spcBef>
                <a:spcPct val="0"/>
              </a:spcBef>
            </a:pPr>
            <a:r>
              <a:rPr lang="en-US" sz="3000" spc="-6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05</a:t>
            </a:r>
          </a:p>
        </p:txBody>
      </p:sp>
      <p:sp>
        <p:nvSpPr>
          <p:cNvPr id="16" name="Freeform 16"/>
          <p:cNvSpPr/>
          <p:nvPr/>
        </p:nvSpPr>
        <p:spPr>
          <a:xfrm rot="5400000">
            <a:off x="999902" y="4991094"/>
            <a:ext cx="510937" cy="453341"/>
          </a:xfrm>
          <a:custGeom>
            <a:avLst/>
            <a:gdLst/>
            <a:ahLst/>
            <a:cxnLst/>
            <a:rect l="l" t="t" r="r" b="b"/>
            <a:pathLst>
              <a:path w="510937" h="453341">
                <a:moveTo>
                  <a:pt x="0" y="0"/>
                </a:moveTo>
                <a:lnTo>
                  <a:pt x="510937" y="0"/>
                </a:lnTo>
                <a:lnTo>
                  <a:pt x="510937" y="453341"/>
                </a:lnTo>
                <a:lnTo>
                  <a:pt x="0" y="4533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1962168" y="4876571"/>
            <a:ext cx="4652520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 spc="-6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Ansible Configuration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762555" y="4903439"/>
            <a:ext cx="660851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00"/>
              </a:lnSpc>
              <a:spcBef>
                <a:spcPct val="0"/>
              </a:spcBef>
            </a:pPr>
            <a:r>
              <a:rPr lang="en-US" sz="3000" spc="-6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06</a:t>
            </a:r>
          </a:p>
        </p:txBody>
      </p:sp>
      <p:sp>
        <p:nvSpPr>
          <p:cNvPr id="19" name="Freeform 19"/>
          <p:cNvSpPr/>
          <p:nvPr/>
        </p:nvSpPr>
        <p:spPr>
          <a:xfrm rot="5400000">
            <a:off x="999902" y="5616601"/>
            <a:ext cx="510937" cy="453341"/>
          </a:xfrm>
          <a:custGeom>
            <a:avLst/>
            <a:gdLst/>
            <a:ahLst/>
            <a:cxnLst/>
            <a:rect l="l" t="t" r="r" b="b"/>
            <a:pathLst>
              <a:path w="510937" h="453341">
                <a:moveTo>
                  <a:pt x="0" y="0"/>
                </a:moveTo>
                <a:lnTo>
                  <a:pt x="510937" y="0"/>
                </a:lnTo>
                <a:lnTo>
                  <a:pt x="510937" y="453340"/>
                </a:lnTo>
                <a:lnTo>
                  <a:pt x="0" y="4533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1962168" y="6146143"/>
            <a:ext cx="4397771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 spc="-6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Monitoring Setup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9762555" y="5528946"/>
            <a:ext cx="660851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00"/>
              </a:lnSpc>
              <a:spcBef>
                <a:spcPct val="0"/>
              </a:spcBef>
            </a:pPr>
            <a:r>
              <a:rPr lang="en-US" sz="3000" spc="-6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08</a:t>
            </a:r>
          </a:p>
        </p:txBody>
      </p:sp>
      <p:sp>
        <p:nvSpPr>
          <p:cNvPr id="22" name="Freeform 22"/>
          <p:cNvSpPr/>
          <p:nvPr/>
        </p:nvSpPr>
        <p:spPr>
          <a:xfrm rot="5400000">
            <a:off x="999902" y="6241838"/>
            <a:ext cx="510937" cy="453341"/>
          </a:xfrm>
          <a:custGeom>
            <a:avLst/>
            <a:gdLst/>
            <a:ahLst/>
            <a:cxnLst/>
            <a:rect l="l" t="t" r="r" b="b"/>
            <a:pathLst>
              <a:path w="510937" h="453341">
                <a:moveTo>
                  <a:pt x="0" y="0"/>
                </a:moveTo>
                <a:lnTo>
                  <a:pt x="510937" y="0"/>
                </a:lnTo>
                <a:lnTo>
                  <a:pt x="510937" y="453340"/>
                </a:lnTo>
                <a:lnTo>
                  <a:pt x="0" y="4533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3" name="TextBox 23"/>
          <p:cNvSpPr txBox="1"/>
          <p:nvPr/>
        </p:nvSpPr>
        <p:spPr>
          <a:xfrm>
            <a:off x="1962168" y="6771380"/>
            <a:ext cx="4579735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 spc="-6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Python Script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9762555" y="6154183"/>
            <a:ext cx="660851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00"/>
              </a:lnSpc>
              <a:spcBef>
                <a:spcPct val="0"/>
              </a:spcBef>
            </a:pPr>
            <a:r>
              <a:rPr lang="en-US" sz="3000" spc="-6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10</a:t>
            </a:r>
          </a:p>
        </p:txBody>
      </p:sp>
      <p:sp>
        <p:nvSpPr>
          <p:cNvPr id="25" name="Freeform 25"/>
          <p:cNvSpPr/>
          <p:nvPr/>
        </p:nvSpPr>
        <p:spPr>
          <a:xfrm rot="5400000">
            <a:off x="999902" y="6867345"/>
            <a:ext cx="510937" cy="453341"/>
          </a:xfrm>
          <a:custGeom>
            <a:avLst/>
            <a:gdLst/>
            <a:ahLst/>
            <a:cxnLst/>
            <a:rect l="l" t="t" r="r" b="b"/>
            <a:pathLst>
              <a:path w="510937" h="453341">
                <a:moveTo>
                  <a:pt x="0" y="0"/>
                </a:moveTo>
                <a:lnTo>
                  <a:pt x="510937" y="0"/>
                </a:lnTo>
                <a:lnTo>
                  <a:pt x="510937" y="453340"/>
                </a:lnTo>
                <a:lnTo>
                  <a:pt x="0" y="4533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6" name="TextBox 26"/>
          <p:cNvSpPr txBox="1"/>
          <p:nvPr/>
        </p:nvSpPr>
        <p:spPr>
          <a:xfrm>
            <a:off x="1962168" y="7393473"/>
            <a:ext cx="7309206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 spc="-6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Version Control and CI/CD with Jenkins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9762555" y="6806558"/>
            <a:ext cx="660851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00"/>
              </a:lnSpc>
              <a:spcBef>
                <a:spcPct val="0"/>
              </a:spcBef>
            </a:pPr>
            <a:r>
              <a:rPr lang="en-US" sz="3000" spc="-6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13</a:t>
            </a:r>
          </a:p>
        </p:txBody>
      </p:sp>
      <p:sp>
        <p:nvSpPr>
          <p:cNvPr id="28" name="Freeform 28"/>
          <p:cNvSpPr/>
          <p:nvPr/>
        </p:nvSpPr>
        <p:spPr>
          <a:xfrm rot="5400000">
            <a:off x="999902" y="7492582"/>
            <a:ext cx="510937" cy="453341"/>
          </a:xfrm>
          <a:custGeom>
            <a:avLst/>
            <a:gdLst/>
            <a:ahLst/>
            <a:cxnLst/>
            <a:rect l="l" t="t" r="r" b="b"/>
            <a:pathLst>
              <a:path w="510937" h="453341">
                <a:moveTo>
                  <a:pt x="0" y="0"/>
                </a:moveTo>
                <a:lnTo>
                  <a:pt x="510937" y="0"/>
                </a:lnTo>
                <a:lnTo>
                  <a:pt x="510937" y="453340"/>
                </a:lnTo>
                <a:lnTo>
                  <a:pt x="0" y="4533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9" name="TextBox 29"/>
          <p:cNvSpPr txBox="1"/>
          <p:nvPr/>
        </p:nvSpPr>
        <p:spPr>
          <a:xfrm>
            <a:off x="1962168" y="8022123"/>
            <a:ext cx="6052504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 spc="-6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Email Notifications and Alerting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9762555" y="7431795"/>
            <a:ext cx="660851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00"/>
              </a:lnSpc>
              <a:spcBef>
                <a:spcPct val="0"/>
              </a:spcBef>
            </a:pPr>
            <a:r>
              <a:rPr lang="en-US" sz="3000" spc="-6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14</a:t>
            </a:r>
          </a:p>
        </p:txBody>
      </p:sp>
      <p:sp>
        <p:nvSpPr>
          <p:cNvPr id="31" name="Freeform 31"/>
          <p:cNvSpPr/>
          <p:nvPr/>
        </p:nvSpPr>
        <p:spPr>
          <a:xfrm rot="5400000">
            <a:off x="999902" y="8118088"/>
            <a:ext cx="510937" cy="453341"/>
          </a:xfrm>
          <a:custGeom>
            <a:avLst/>
            <a:gdLst/>
            <a:ahLst/>
            <a:cxnLst/>
            <a:rect l="l" t="t" r="r" b="b"/>
            <a:pathLst>
              <a:path w="510937" h="453341">
                <a:moveTo>
                  <a:pt x="0" y="0"/>
                </a:moveTo>
                <a:lnTo>
                  <a:pt x="510937" y="0"/>
                </a:lnTo>
                <a:lnTo>
                  <a:pt x="510937" y="453341"/>
                </a:lnTo>
                <a:lnTo>
                  <a:pt x="0" y="4533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2" name="TextBox 32"/>
          <p:cNvSpPr txBox="1"/>
          <p:nvPr/>
        </p:nvSpPr>
        <p:spPr>
          <a:xfrm>
            <a:off x="9762555" y="8057302"/>
            <a:ext cx="660851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00"/>
              </a:lnSpc>
              <a:spcBef>
                <a:spcPct val="0"/>
              </a:spcBef>
            </a:pPr>
            <a:r>
              <a:rPr lang="en-US" sz="3000" spc="-6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20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962168" y="5502078"/>
            <a:ext cx="5602764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 spc="-6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Prometheus Configuration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6656283" y="-2445901"/>
            <a:ext cx="15178802" cy="15178802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0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6007842" y="-1797460"/>
            <a:ext cx="13881919" cy="13881919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028700" y="3361337"/>
            <a:ext cx="6033363" cy="1574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160"/>
              </a:lnSpc>
              <a:spcBef>
                <a:spcPct val="0"/>
              </a:spcBef>
            </a:pPr>
            <a:r>
              <a:rPr lang="en-US" sz="4400" b="1">
                <a:solidFill>
                  <a:srgbClr val="FDFDFD"/>
                </a:solidFill>
                <a:latin typeface="Poppins Bold"/>
                <a:ea typeface="Poppins Bold"/>
                <a:cs typeface="Poppins Bold"/>
                <a:sym typeface="Poppins Bold"/>
              </a:rPr>
              <a:t>Email Notification &amp; Alerting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7905455" y="2656032"/>
            <a:ext cx="373607" cy="373607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D"/>
            </a:solidFill>
            <a:ln w="38100" cap="sq">
              <a:solidFill>
                <a:srgbClr val="00569E"/>
              </a:soli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4200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8315313" y="4180490"/>
            <a:ext cx="373607" cy="373607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D"/>
            </a:solidFill>
            <a:ln w="38100" cap="sq">
              <a:solidFill>
                <a:srgbClr val="00569E"/>
              </a:solidFill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4200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7944228" y="7402839"/>
            <a:ext cx="373607" cy="373607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D"/>
            </a:solidFill>
            <a:ln w="38100" cap="sq">
              <a:solidFill>
                <a:srgbClr val="00569E"/>
              </a:solidFill>
              <a:prstDash val="solid"/>
              <a:miter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4200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8309460" y="5760481"/>
            <a:ext cx="373607" cy="373607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D"/>
            </a:solidFill>
            <a:ln w="38100" cap="sq">
              <a:solidFill>
                <a:srgbClr val="00569E"/>
              </a:solidFill>
              <a:prstDash val="solid"/>
              <a:miter/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4200"/>
                </a:lnSpc>
              </a:pPr>
              <a:endParaRPr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8807470" y="923925"/>
            <a:ext cx="5955191" cy="651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Notification Integration: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8807470" y="3832190"/>
            <a:ext cx="3134201" cy="651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Service Used: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8807470" y="6170056"/>
            <a:ext cx="2057400" cy="651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Purpose: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8807470" y="1808307"/>
            <a:ext cx="8451830" cy="1076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Email alerts triggered via Alert Manager if stress test thresholds exceed 80%.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8807470" y="4712300"/>
            <a:ext cx="6248770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SMTP for reliable email delivery.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8807470" y="7050166"/>
            <a:ext cx="8232774" cy="1076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Proactive alerting for efficient monitoring and incident response.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02059" y="713738"/>
            <a:ext cx="16083882" cy="8544562"/>
          </a:xfrm>
          <a:custGeom>
            <a:avLst/>
            <a:gdLst/>
            <a:ahLst/>
            <a:cxnLst/>
            <a:rect l="l" t="t" r="r" b="b"/>
            <a:pathLst>
              <a:path w="16083882" h="8544562">
                <a:moveTo>
                  <a:pt x="0" y="0"/>
                </a:moveTo>
                <a:lnTo>
                  <a:pt x="16083882" y="0"/>
                </a:lnTo>
                <a:lnTo>
                  <a:pt x="16083882" y="8544562"/>
                </a:lnTo>
                <a:lnTo>
                  <a:pt x="0" y="85445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7783730" y="9330056"/>
            <a:ext cx="3266004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Prometheus Alert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399908"/>
            <a:ext cx="16674621" cy="8858392"/>
          </a:xfrm>
          <a:custGeom>
            <a:avLst/>
            <a:gdLst/>
            <a:ahLst/>
            <a:cxnLst/>
            <a:rect l="l" t="t" r="r" b="b"/>
            <a:pathLst>
              <a:path w="16674621" h="8858392">
                <a:moveTo>
                  <a:pt x="0" y="0"/>
                </a:moveTo>
                <a:lnTo>
                  <a:pt x="16674621" y="0"/>
                </a:lnTo>
                <a:lnTo>
                  <a:pt x="16674621" y="8858392"/>
                </a:lnTo>
                <a:lnTo>
                  <a:pt x="0" y="88583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7699076" y="9450764"/>
            <a:ext cx="3333869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spc="-6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Email notification  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238003" y="8290589"/>
            <a:ext cx="7523780" cy="7523780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>
                <a:alpha val="95686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20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2587864" y="-4048044"/>
            <a:ext cx="5924489" cy="5924489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>
                <a:alpha val="95686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20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456275" y="1976293"/>
            <a:ext cx="15375450" cy="5905424"/>
            <a:chOff x="0" y="0"/>
            <a:chExt cx="4305468" cy="165365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305468" cy="1653650"/>
            </a:xfrm>
            <a:custGeom>
              <a:avLst/>
              <a:gdLst/>
              <a:ahLst/>
              <a:cxnLst/>
              <a:rect l="l" t="t" r="r" b="b"/>
              <a:pathLst>
                <a:path w="4305468" h="1653650">
                  <a:moveTo>
                    <a:pt x="0" y="0"/>
                  </a:moveTo>
                  <a:lnTo>
                    <a:pt x="4305468" y="0"/>
                  </a:lnTo>
                  <a:lnTo>
                    <a:pt x="4305468" y="1653650"/>
                  </a:lnTo>
                  <a:lnTo>
                    <a:pt x="0" y="1653650"/>
                  </a:lnTo>
                  <a:close/>
                </a:path>
              </a:pathLst>
            </a:custGeom>
            <a:solidFill>
              <a:srgbClr val="145DA0">
                <a:alpha val="95686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85725"/>
              <a:ext cx="4305468" cy="1739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2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892107" y="2205502"/>
            <a:ext cx="14503786" cy="793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160"/>
              </a:lnSpc>
              <a:spcBef>
                <a:spcPct val="0"/>
              </a:spcBef>
            </a:pPr>
            <a:r>
              <a:rPr lang="en-US" sz="4400" b="1">
                <a:solidFill>
                  <a:srgbClr val="FDFDFD"/>
                </a:solidFill>
                <a:latin typeface="Poppins Bold"/>
                <a:ea typeface="Poppins Bold"/>
                <a:cs typeface="Poppins Bold"/>
                <a:sym typeface="Poppins Bold"/>
              </a:rPr>
              <a:t>Logging Implementation for the Python Script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219260" y="4360692"/>
            <a:ext cx="13849480" cy="160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spc="-60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2.  This script logs:</a:t>
            </a:r>
          </a:p>
          <a:p>
            <a:pPr marL="647700" lvl="1" indent="-323850" algn="l">
              <a:lnSpc>
                <a:spcPts val="42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 spc="-60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Wh</a:t>
            </a:r>
            <a:r>
              <a:rPr lang="en-US" sz="3000" u="none" strike="noStrike" spc="-60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en each test starts and completes.</a:t>
            </a:r>
          </a:p>
          <a:p>
            <a:pPr marL="647700" lvl="1" indent="-323850" algn="l">
              <a:lnSpc>
                <a:spcPts val="42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 u="none" strike="noStrike" spc="-60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Current system metrics after each test.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219260" y="6237117"/>
            <a:ext cx="13849480" cy="1076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spc="-60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3.  The log file: </a:t>
            </a:r>
            <a:r>
              <a:rPr lang="en-US" sz="3000" b="1" spc="-60">
                <a:solidFill>
                  <a:srgbClr val="FDFDFD"/>
                </a:solidFill>
                <a:latin typeface="Poppins Bold"/>
                <a:ea typeface="Poppins Bold"/>
                <a:cs typeface="Poppins Bold"/>
                <a:sym typeface="Poppins Bold"/>
              </a:rPr>
              <a:t>stress_test.log</a:t>
            </a:r>
            <a:r>
              <a:rPr lang="en-US" sz="3000" spc="-60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 stores information, capturing any issues or warnings as needed.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1456275" y="7881717"/>
            <a:ext cx="15375450" cy="428991"/>
            <a:chOff x="0" y="0"/>
            <a:chExt cx="4305468" cy="120127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4305468" cy="120127"/>
            </a:xfrm>
            <a:custGeom>
              <a:avLst/>
              <a:gdLst/>
              <a:ahLst/>
              <a:cxnLst/>
              <a:rect l="l" t="t" r="r" b="b"/>
              <a:pathLst>
                <a:path w="4305468" h="120127">
                  <a:moveTo>
                    <a:pt x="0" y="0"/>
                  </a:moveTo>
                  <a:lnTo>
                    <a:pt x="4305468" y="0"/>
                  </a:lnTo>
                  <a:lnTo>
                    <a:pt x="4305468" y="120127"/>
                  </a:lnTo>
                  <a:lnTo>
                    <a:pt x="0" y="120127"/>
                  </a:lnTo>
                  <a:close/>
                </a:path>
              </a:pathLst>
            </a:custGeom>
            <a:solidFill>
              <a:srgbClr val="145DA0">
                <a:alpha val="48627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-85725"/>
              <a:ext cx="4305468" cy="2058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2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2297979" y="3408192"/>
            <a:ext cx="13692042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spc="-60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1.  Using Python's logging module to capture outputs and errors.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Freeform 3"/>
          <p:cNvSpPr/>
          <p:nvPr/>
        </p:nvSpPr>
        <p:spPr>
          <a:xfrm rot="5400000">
            <a:off x="9004058" y="497924"/>
            <a:ext cx="8541900" cy="8666340"/>
          </a:xfrm>
          <a:custGeom>
            <a:avLst/>
            <a:gdLst/>
            <a:ahLst/>
            <a:cxnLst/>
            <a:rect l="l" t="t" r="r" b="b"/>
            <a:pathLst>
              <a:path w="8541900" h="8666340">
                <a:moveTo>
                  <a:pt x="0" y="0"/>
                </a:moveTo>
                <a:lnTo>
                  <a:pt x="8541900" y="0"/>
                </a:lnTo>
                <a:lnTo>
                  <a:pt x="8541900" y="8666340"/>
                </a:lnTo>
                <a:lnTo>
                  <a:pt x="0" y="86663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5400000">
            <a:off x="2824389" y="185571"/>
            <a:ext cx="8541900" cy="8666340"/>
          </a:xfrm>
          <a:custGeom>
            <a:avLst/>
            <a:gdLst/>
            <a:ahLst/>
            <a:cxnLst/>
            <a:rect l="l" t="t" r="r" b="b"/>
            <a:pathLst>
              <a:path w="8541900" h="8666340">
                <a:moveTo>
                  <a:pt x="0" y="0"/>
                </a:moveTo>
                <a:lnTo>
                  <a:pt x="8541900" y="0"/>
                </a:lnTo>
                <a:lnTo>
                  <a:pt x="8541900" y="8666340"/>
                </a:lnTo>
                <a:lnTo>
                  <a:pt x="0" y="86663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491029" y="2637261"/>
            <a:ext cx="14619557" cy="5760213"/>
            <a:chOff x="0" y="0"/>
            <a:chExt cx="3850418" cy="151709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850418" cy="1517093"/>
            </a:xfrm>
            <a:custGeom>
              <a:avLst/>
              <a:gdLst/>
              <a:ahLst/>
              <a:cxnLst/>
              <a:rect l="l" t="t" r="r" b="b"/>
              <a:pathLst>
                <a:path w="3850418" h="1517093">
                  <a:moveTo>
                    <a:pt x="0" y="0"/>
                  </a:moveTo>
                  <a:lnTo>
                    <a:pt x="3850418" y="0"/>
                  </a:lnTo>
                  <a:lnTo>
                    <a:pt x="3850418" y="1517093"/>
                  </a:lnTo>
                  <a:lnTo>
                    <a:pt x="0" y="1517093"/>
                  </a:lnTo>
                  <a:close/>
                </a:path>
              </a:pathLst>
            </a:custGeom>
            <a:solidFill>
              <a:srgbClr val="145DA0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85725"/>
              <a:ext cx="3850418" cy="16028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00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996626" y="2899045"/>
            <a:ext cx="2451021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Log Analysis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997223" y="3424045"/>
            <a:ext cx="13030998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Script logs are periodically sent to Gemini API for analysis.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996626" y="4516769"/>
            <a:ext cx="4354116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Automated Feedback: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996626" y="5066659"/>
            <a:ext cx="12334786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API provides insights and recommendations based on log data.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996626" y="6252074"/>
            <a:ext cx="4476393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WhatsApp Integration: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996626" y="6709274"/>
            <a:ext cx="13793516" cy="1076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Feedback sent to WhatsApp via Twilio API for easy access to suggestions.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491029" y="1647121"/>
            <a:ext cx="1012388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Goal: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762169" y="1647121"/>
            <a:ext cx="10512839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Continuous improvement through actionable insights.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139238" y="4360228"/>
            <a:ext cx="9525" cy="7550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60"/>
              </a:lnSpc>
            </a:pPr>
            <a:endParaRPr/>
          </a:p>
        </p:txBody>
      </p:sp>
      <p:sp>
        <p:nvSpPr>
          <p:cNvPr id="17" name="TextBox 17"/>
          <p:cNvSpPr txBox="1"/>
          <p:nvPr/>
        </p:nvSpPr>
        <p:spPr>
          <a:xfrm>
            <a:off x="3263395" y="570230"/>
            <a:ext cx="11259979" cy="793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4400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Log Analysis &amp; Automated Suggestions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42750" y="1642324"/>
            <a:ext cx="16802500" cy="6214623"/>
          </a:xfrm>
          <a:custGeom>
            <a:avLst/>
            <a:gdLst/>
            <a:ahLst/>
            <a:cxnLst/>
            <a:rect l="l" t="t" r="r" b="b"/>
            <a:pathLst>
              <a:path w="16802500" h="6214623">
                <a:moveTo>
                  <a:pt x="0" y="0"/>
                </a:moveTo>
                <a:lnTo>
                  <a:pt x="16802500" y="0"/>
                </a:lnTo>
                <a:lnTo>
                  <a:pt x="16802500" y="6214624"/>
                </a:lnTo>
                <a:lnTo>
                  <a:pt x="0" y="62146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6760730" y="7982833"/>
            <a:ext cx="3974700" cy="1076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Log File</a:t>
            </a:r>
          </a:p>
          <a:p>
            <a:pPr algn="ctr">
              <a:lnSpc>
                <a:spcPts val="4200"/>
              </a:lnSpc>
              <a:spcBef>
                <a:spcPct val="0"/>
              </a:spcBef>
            </a:pPr>
            <a:endParaRPr lang="en-US" sz="30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337224" y="611624"/>
            <a:ext cx="7089819" cy="8440261"/>
          </a:xfrm>
          <a:custGeom>
            <a:avLst/>
            <a:gdLst/>
            <a:ahLst/>
            <a:cxnLst/>
            <a:rect l="l" t="t" r="r" b="b"/>
            <a:pathLst>
              <a:path w="7089819" h="8440261">
                <a:moveTo>
                  <a:pt x="0" y="0"/>
                </a:moveTo>
                <a:lnTo>
                  <a:pt x="7089819" y="0"/>
                </a:lnTo>
                <a:lnTo>
                  <a:pt x="7089819" y="8440261"/>
                </a:lnTo>
                <a:lnTo>
                  <a:pt x="0" y="84402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5337224" y="9172575"/>
            <a:ext cx="7089819" cy="1076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Feedback on WhatsApp</a:t>
            </a:r>
          </a:p>
          <a:p>
            <a:pPr algn="ctr">
              <a:lnSpc>
                <a:spcPts val="4200"/>
              </a:lnSpc>
              <a:spcBef>
                <a:spcPct val="0"/>
              </a:spcBef>
            </a:pPr>
            <a:endParaRPr lang="en-US" sz="30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737062" y="600076"/>
            <a:ext cx="10813877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Containerization and Orchestration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266292" y="242294"/>
            <a:ext cx="17793515" cy="9802411"/>
            <a:chOff x="0" y="0"/>
            <a:chExt cx="4982580" cy="274489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982580" cy="2744893"/>
            </a:xfrm>
            <a:custGeom>
              <a:avLst/>
              <a:gdLst/>
              <a:ahLst/>
              <a:cxnLst/>
              <a:rect l="l" t="t" r="r" b="b"/>
              <a:pathLst>
                <a:path w="4982580" h="2744893">
                  <a:moveTo>
                    <a:pt x="0" y="0"/>
                  </a:moveTo>
                  <a:lnTo>
                    <a:pt x="4982580" y="0"/>
                  </a:lnTo>
                  <a:lnTo>
                    <a:pt x="4982580" y="2744893"/>
                  </a:lnTo>
                  <a:lnTo>
                    <a:pt x="0" y="274489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286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85725"/>
              <a:ext cx="4982580" cy="28306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20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622979" y="1848631"/>
            <a:ext cx="6329496" cy="3294869"/>
            <a:chOff x="0" y="0"/>
            <a:chExt cx="1886138" cy="98184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886138" cy="981844"/>
            </a:xfrm>
            <a:custGeom>
              <a:avLst/>
              <a:gdLst/>
              <a:ahLst/>
              <a:cxnLst/>
              <a:rect l="l" t="t" r="r" b="b"/>
              <a:pathLst>
                <a:path w="1886138" h="981844">
                  <a:moveTo>
                    <a:pt x="30579" y="0"/>
                  </a:moveTo>
                  <a:lnTo>
                    <a:pt x="1855560" y="0"/>
                  </a:lnTo>
                  <a:cubicBezTo>
                    <a:pt x="1872448" y="0"/>
                    <a:pt x="1886138" y="13691"/>
                    <a:pt x="1886138" y="30579"/>
                  </a:cubicBezTo>
                  <a:lnTo>
                    <a:pt x="1886138" y="951265"/>
                  </a:lnTo>
                  <a:cubicBezTo>
                    <a:pt x="1886138" y="968154"/>
                    <a:pt x="1872448" y="981844"/>
                    <a:pt x="1855560" y="981844"/>
                  </a:cubicBezTo>
                  <a:lnTo>
                    <a:pt x="30579" y="981844"/>
                  </a:lnTo>
                  <a:cubicBezTo>
                    <a:pt x="22469" y="981844"/>
                    <a:pt x="14691" y="978622"/>
                    <a:pt x="8956" y="972888"/>
                  </a:cubicBezTo>
                  <a:cubicBezTo>
                    <a:pt x="3222" y="967153"/>
                    <a:pt x="0" y="959375"/>
                    <a:pt x="0" y="951265"/>
                  </a:cubicBezTo>
                  <a:lnTo>
                    <a:pt x="0" y="30579"/>
                  </a:lnTo>
                  <a:cubicBezTo>
                    <a:pt x="0" y="22469"/>
                    <a:pt x="3222" y="14691"/>
                    <a:pt x="8956" y="8956"/>
                  </a:cubicBezTo>
                  <a:cubicBezTo>
                    <a:pt x="14691" y="3222"/>
                    <a:pt x="22469" y="0"/>
                    <a:pt x="30579" y="0"/>
                  </a:cubicBezTo>
                  <a:close/>
                </a:path>
              </a:pathLst>
            </a:custGeom>
            <a:solidFill>
              <a:srgbClr val="FDFDFD"/>
            </a:solidFill>
            <a:ln w="38100" cap="rnd">
              <a:solidFill>
                <a:srgbClr val="145DA0"/>
              </a:solidFill>
              <a:prstDash val="solid"/>
              <a:round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85725"/>
              <a:ext cx="1886138" cy="1067569"/>
            </a:xfrm>
            <a:prstGeom prst="rect">
              <a:avLst/>
            </a:prstGeom>
          </p:spPr>
          <p:txBody>
            <a:bodyPr lIns="50548" tIns="50548" rIns="50548" bIns="50548" rtlCol="0" anchor="ctr"/>
            <a:lstStyle/>
            <a:p>
              <a:pPr marL="0" lvl="0" indent="0" algn="ctr">
                <a:lnSpc>
                  <a:spcPts val="42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984090" y="2098285"/>
            <a:ext cx="1527421" cy="1527421"/>
          </a:xfrm>
          <a:custGeom>
            <a:avLst/>
            <a:gdLst/>
            <a:ahLst/>
            <a:cxnLst/>
            <a:rect l="l" t="t" r="r" b="b"/>
            <a:pathLst>
              <a:path w="1527421" h="1527421">
                <a:moveTo>
                  <a:pt x="0" y="0"/>
                </a:moveTo>
                <a:lnTo>
                  <a:pt x="1527421" y="0"/>
                </a:lnTo>
                <a:lnTo>
                  <a:pt x="1527421" y="1527422"/>
                </a:lnTo>
                <a:lnTo>
                  <a:pt x="0" y="15274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2098149" y="3574570"/>
            <a:ext cx="5379155" cy="1076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spc="-60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Pyth</a:t>
            </a:r>
            <a:r>
              <a:rPr lang="en-US" sz="3000" u="none" strike="noStrike" spc="-60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on script is containerized with Docker for portability.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984759" y="2452397"/>
            <a:ext cx="3554804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b="1">
                <a:solidFill>
                  <a:srgbClr val="145DA0"/>
                </a:solidFill>
                <a:latin typeface="Poppins Bold"/>
                <a:ea typeface="Poppins Bold"/>
                <a:cs typeface="Poppins Bold"/>
                <a:sym typeface="Poppins Bold"/>
              </a:rPr>
              <a:t>Containerization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6263922" y="5848350"/>
            <a:ext cx="6329496" cy="3279354"/>
            <a:chOff x="0" y="0"/>
            <a:chExt cx="2292552" cy="1187786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292552" cy="1187786"/>
            </a:xfrm>
            <a:custGeom>
              <a:avLst/>
              <a:gdLst/>
              <a:ahLst/>
              <a:cxnLst/>
              <a:rect l="l" t="t" r="r" b="b"/>
              <a:pathLst>
                <a:path w="2292552" h="1187786">
                  <a:moveTo>
                    <a:pt x="30579" y="0"/>
                  </a:moveTo>
                  <a:lnTo>
                    <a:pt x="2261973" y="0"/>
                  </a:lnTo>
                  <a:cubicBezTo>
                    <a:pt x="2270083" y="0"/>
                    <a:pt x="2277861" y="3222"/>
                    <a:pt x="2283595" y="8956"/>
                  </a:cubicBezTo>
                  <a:cubicBezTo>
                    <a:pt x="2289330" y="14691"/>
                    <a:pt x="2292552" y="22469"/>
                    <a:pt x="2292552" y="30579"/>
                  </a:cubicBezTo>
                  <a:lnTo>
                    <a:pt x="2292552" y="1157207"/>
                  </a:lnTo>
                  <a:cubicBezTo>
                    <a:pt x="2292552" y="1165317"/>
                    <a:pt x="2289330" y="1173095"/>
                    <a:pt x="2283595" y="1178830"/>
                  </a:cubicBezTo>
                  <a:cubicBezTo>
                    <a:pt x="2277861" y="1184565"/>
                    <a:pt x="2270083" y="1187786"/>
                    <a:pt x="2261973" y="1187786"/>
                  </a:cubicBezTo>
                  <a:lnTo>
                    <a:pt x="30579" y="1187786"/>
                  </a:lnTo>
                  <a:cubicBezTo>
                    <a:pt x="13691" y="1187786"/>
                    <a:pt x="0" y="1174096"/>
                    <a:pt x="0" y="1157207"/>
                  </a:cubicBezTo>
                  <a:lnTo>
                    <a:pt x="0" y="30579"/>
                  </a:lnTo>
                  <a:cubicBezTo>
                    <a:pt x="0" y="22469"/>
                    <a:pt x="3222" y="14691"/>
                    <a:pt x="8956" y="8956"/>
                  </a:cubicBezTo>
                  <a:cubicBezTo>
                    <a:pt x="14691" y="3222"/>
                    <a:pt x="22469" y="0"/>
                    <a:pt x="30579" y="0"/>
                  </a:cubicBezTo>
                  <a:close/>
                </a:path>
              </a:pathLst>
            </a:custGeom>
            <a:solidFill>
              <a:srgbClr val="FDFDFD"/>
            </a:solidFill>
            <a:ln w="38100" cap="rnd">
              <a:solidFill>
                <a:srgbClr val="145DA0"/>
              </a:solidFill>
              <a:prstDash val="solid"/>
              <a:round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85725"/>
              <a:ext cx="2292552" cy="1273511"/>
            </a:xfrm>
            <a:prstGeom prst="rect">
              <a:avLst/>
            </a:prstGeom>
          </p:spPr>
          <p:txBody>
            <a:bodyPr lIns="49098" tIns="49098" rIns="49098" bIns="49098" rtlCol="0" anchor="ctr"/>
            <a:lstStyle/>
            <a:p>
              <a:pPr marL="0" lvl="0" indent="0" algn="ctr">
                <a:lnSpc>
                  <a:spcPts val="42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6906078" y="7743658"/>
            <a:ext cx="5045185" cy="1076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spc="-60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YAM</a:t>
            </a:r>
            <a:r>
              <a:rPr lang="en-US" sz="3000" u="none" strike="noStrike" spc="-60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L files for deployment configuration and scaling.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592054" y="6300266"/>
            <a:ext cx="3248118" cy="1076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b="1">
                <a:solidFill>
                  <a:srgbClr val="145DA0"/>
                </a:solidFill>
                <a:latin typeface="Poppins Bold"/>
                <a:ea typeface="Poppins Bold"/>
                <a:cs typeface="Poppins Bold"/>
                <a:sym typeface="Poppins Bold"/>
              </a:rPr>
              <a:t>Kubernetes Manifests</a:t>
            </a:r>
          </a:p>
        </p:txBody>
      </p:sp>
      <p:sp>
        <p:nvSpPr>
          <p:cNvPr id="17" name="Freeform 17"/>
          <p:cNvSpPr/>
          <p:nvPr/>
        </p:nvSpPr>
        <p:spPr>
          <a:xfrm>
            <a:off x="6946781" y="6058655"/>
            <a:ext cx="1645273" cy="1645273"/>
          </a:xfrm>
          <a:custGeom>
            <a:avLst/>
            <a:gdLst/>
            <a:ahLst/>
            <a:cxnLst/>
            <a:rect l="l" t="t" r="r" b="b"/>
            <a:pathLst>
              <a:path w="1645273" h="1645273">
                <a:moveTo>
                  <a:pt x="0" y="0"/>
                </a:moveTo>
                <a:lnTo>
                  <a:pt x="1645273" y="0"/>
                </a:lnTo>
                <a:lnTo>
                  <a:pt x="1645273" y="1645273"/>
                </a:lnTo>
                <a:lnTo>
                  <a:pt x="0" y="164527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18" name="Group 18"/>
          <p:cNvGrpSpPr/>
          <p:nvPr/>
        </p:nvGrpSpPr>
        <p:grpSpPr>
          <a:xfrm>
            <a:off x="10336932" y="1848631"/>
            <a:ext cx="6304080" cy="3294869"/>
            <a:chOff x="0" y="0"/>
            <a:chExt cx="2493689" cy="1303343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2493689" cy="1303343"/>
            </a:xfrm>
            <a:custGeom>
              <a:avLst/>
              <a:gdLst/>
              <a:ahLst/>
              <a:cxnLst/>
              <a:rect l="l" t="t" r="r" b="b"/>
              <a:pathLst>
                <a:path w="2493689" h="1303343">
                  <a:moveTo>
                    <a:pt x="30702" y="0"/>
                  </a:moveTo>
                  <a:lnTo>
                    <a:pt x="2462987" y="0"/>
                  </a:lnTo>
                  <a:cubicBezTo>
                    <a:pt x="2479943" y="0"/>
                    <a:pt x="2493689" y="13746"/>
                    <a:pt x="2493689" y="30702"/>
                  </a:cubicBezTo>
                  <a:lnTo>
                    <a:pt x="2493689" y="1272641"/>
                  </a:lnTo>
                  <a:cubicBezTo>
                    <a:pt x="2493689" y="1280783"/>
                    <a:pt x="2490454" y="1288593"/>
                    <a:pt x="2484696" y="1294350"/>
                  </a:cubicBezTo>
                  <a:cubicBezTo>
                    <a:pt x="2478939" y="1300108"/>
                    <a:pt x="2471129" y="1303343"/>
                    <a:pt x="2462987" y="1303343"/>
                  </a:cubicBezTo>
                  <a:lnTo>
                    <a:pt x="30702" y="1303343"/>
                  </a:lnTo>
                  <a:cubicBezTo>
                    <a:pt x="13746" y="1303343"/>
                    <a:pt x="0" y="1289597"/>
                    <a:pt x="0" y="1272641"/>
                  </a:cubicBezTo>
                  <a:lnTo>
                    <a:pt x="0" y="30702"/>
                  </a:lnTo>
                  <a:cubicBezTo>
                    <a:pt x="0" y="13746"/>
                    <a:pt x="13746" y="0"/>
                    <a:pt x="30702" y="0"/>
                  </a:cubicBezTo>
                  <a:close/>
                </a:path>
              </a:pathLst>
            </a:custGeom>
            <a:solidFill>
              <a:srgbClr val="FDFDFD"/>
            </a:solidFill>
            <a:ln w="38100" cap="rnd">
              <a:solidFill>
                <a:srgbClr val="145DA0"/>
              </a:solidFill>
              <a:prstDash val="solid"/>
              <a:round/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0" y="-85725"/>
              <a:ext cx="2493689" cy="1389068"/>
            </a:xfrm>
            <a:prstGeom prst="rect">
              <a:avLst/>
            </a:prstGeom>
          </p:spPr>
          <p:txBody>
            <a:bodyPr lIns="43279" tIns="43279" rIns="43279" bIns="43279" rtlCol="0" anchor="ctr"/>
            <a:lstStyle/>
            <a:p>
              <a:pPr marL="0" lvl="0" indent="0" algn="ctr">
                <a:lnSpc>
                  <a:spcPts val="42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10794233" y="3584095"/>
            <a:ext cx="5511112" cy="1559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87"/>
              </a:lnSpc>
            </a:pPr>
            <a:r>
              <a:rPr lang="en-US" sz="2919" spc="-58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Kube</a:t>
            </a:r>
            <a:r>
              <a:rPr lang="en-US" sz="2919" u="none" strike="noStrike" spc="-58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rnetes used for deploying and managing the Docker container.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2766037" y="2280971"/>
            <a:ext cx="3539308" cy="1076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b="1">
                <a:solidFill>
                  <a:srgbClr val="145DA0"/>
                </a:solidFill>
                <a:latin typeface="Poppins Bold"/>
                <a:ea typeface="Poppins Bold"/>
                <a:cs typeface="Poppins Bold"/>
                <a:sym typeface="Poppins Bold"/>
              </a:rPr>
              <a:t>Kubernetes Deployment</a:t>
            </a:r>
          </a:p>
        </p:txBody>
      </p:sp>
      <p:sp>
        <p:nvSpPr>
          <p:cNvPr id="23" name="Freeform 23"/>
          <p:cNvSpPr/>
          <p:nvPr/>
        </p:nvSpPr>
        <p:spPr>
          <a:xfrm>
            <a:off x="11086925" y="2142398"/>
            <a:ext cx="1506494" cy="1506494"/>
          </a:xfrm>
          <a:custGeom>
            <a:avLst/>
            <a:gdLst/>
            <a:ahLst/>
            <a:cxnLst/>
            <a:rect l="l" t="t" r="r" b="b"/>
            <a:pathLst>
              <a:path w="1506494" h="1506494">
                <a:moveTo>
                  <a:pt x="0" y="0"/>
                </a:moveTo>
                <a:lnTo>
                  <a:pt x="1506494" y="0"/>
                </a:lnTo>
                <a:lnTo>
                  <a:pt x="1506494" y="1506494"/>
                </a:lnTo>
                <a:lnTo>
                  <a:pt x="0" y="150649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766494" y="9340175"/>
            <a:ext cx="21820987" cy="946825"/>
            <a:chOff x="0" y="0"/>
            <a:chExt cx="6110362" cy="26513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10362" cy="265132"/>
            </a:xfrm>
            <a:custGeom>
              <a:avLst/>
              <a:gdLst/>
              <a:ahLst/>
              <a:cxnLst/>
              <a:rect l="l" t="t" r="r" b="b"/>
              <a:pathLst>
                <a:path w="6110362" h="265132">
                  <a:moveTo>
                    <a:pt x="0" y="0"/>
                  </a:moveTo>
                  <a:lnTo>
                    <a:pt x="6110362" y="0"/>
                  </a:lnTo>
                  <a:lnTo>
                    <a:pt x="6110362" y="265132"/>
                  </a:lnTo>
                  <a:lnTo>
                    <a:pt x="0" y="265132"/>
                  </a:lnTo>
                  <a:close/>
                </a:path>
              </a:pathLst>
            </a:custGeom>
            <a:solidFill>
              <a:srgbClr val="145DA0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85725"/>
              <a:ext cx="6110362" cy="3508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20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1766494" y="-816076"/>
            <a:ext cx="21820987" cy="1762900"/>
            <a:chOff x="0" y="0"/>
            <a:chExt cx="6110362" cy="49365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110362" cy="493651"/>
            </a:xfrm>
            <a:custGeom>
              <a:avLst/>
              <a:gdLst/>
              <a:ahLst/>
              <a:cxnLst/>
              <a:rect l="l" t="t" r="r" b="b"/>
              <a:pathLst>
                <a:path w="6110362" h="493651">
                  <a:moveTo>
                    <a:pt x="0" y="0"/>
                  </a:moveTo>
                  <a:lnTo>
                    <a:pt x="6110362" y="0"/>
                  </a:lnTo>
                  <a:lnTo>
                    <a:pt x="6110362" y="493651"/>
                  </a:lnTo>
                  <a:lnTo>
                    <a:pt x="0" y="493651"/>
                  </a:lnTo>
                  <a:close/>
                </a:path>
              </a:pathLst>
            </a:custGeom>
            <a:solidFill>
              <a:srgbClr val="145DA0"/>
            </a:solidFill>
            <a:ln cap="sq">
              <a:noFill/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85725"/>
              <a:ext cx="6110362" cy="5793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2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2135881" y="1549698"/>
            <a:ext cx="12396923" cy="793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4400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Conclusion and Future Enhancements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42552" y="3390563"/>
            <a:ext cx="2786658" cy="651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Conclusion: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42552" y="6070263"/>
            <a:ext cx="7740137" cy="651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Future Enhancements: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42552" y="4375448"/>
            <a:ext cx="14516818" cy="160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Successfully established an automated environment for robust stress testing, monitoring, alerting, and AI generated automated feedback.</a:t>
            </a:r>
          </a:p>
          <a:p>
            <a:pPr algn="just">
              <a:lnSpc>
                <a:spcPts val="4200"/>
              </a:lnSpc>
            </a:pPr>
            <a:endParaRPr lang="en-US" sz="30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742552" y="7052608"/>
            <a:ext cx="15151610" cy="160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Expand testing parameters, integrate with additional monitoring tools, or explore machine learning models for advanced log analysis.</a:t>
            </a:r>
          </a:p>
          <a:p>
            <a:pPr algn="just">
              <a:lnSpc>
                <a:spcPts val="4200"/>
              </a:lnSpc>
            </a:pPr>
            <a:endParaRPr lang="en-US" sz="30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517292" y="904875"/>
            <a:ext cx="3253416" cy="793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160"/>
              </a:lnSpc>
              <a:spcBef>
                <a:spcPct val="0"/>
              </a:spcBef>
            </a:pPr>
            <a:r>
              <a:rPr lang="en-US" sz="4400" b="1" dirty="0">
                <a:solidFill>
                  <a:srgbClr val="051D40"/>
                </a:solidFill>
                <a:latin typeface="Poppins Bold"/>
                <a:ea typeface="Poppins Bold"/>
                <a:cs typeface="Poppins Bold"/>
                <a:sym typeface="Poppins Bold"/>
              </a:rPr>
              <a:t>References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1743075"/>
            <a:ext cx="16230600" cy="75135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endParaRPr dirty="0"/>
          </a:p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 u="sng" dirty="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  <a:hlinkClick r:id="rId2"/>
              </a:rPr>
              <a:t>https://www.twilio.com/docs/whatsapp/quickstart/python</a:t>
            </a:r>
            <a:endParaRPr lang="en-US" sz="3000" u="sng" dirty="0">
              <a:solidFill>
                <a:srgbClr val="051D4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4200"/>
              </a:lnSpc>
            </a:pPr>
            <a:endParaRPr lang="en-US" sz="3000" u="sng" dirty="0">
              <a:solidFill>
                <a:srgbClr val="051D4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 u="sng" dirty="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  <a:hlinkClick r:id="rId3" tooltip="http://stress-ng"/>
              </a:rPr>
              <a:t> https://sematext.com/blog/python-logging/</a:t>
            </a:r>
          </a:p>
          <a:p>
            <a:pPr algn="l">
              <a:lnSpc>
                <a:spcPts val="4200"/>
              </a:lnSpc>
            </a:pPr>
            <a:endParaRPr lang="en-US" sz="3000" u="sng" dirty="0">
              <a:solidFill>
                <a:srgbClr val="051D40"/>
              </a:solidFill>
              <a:latin typeface="Poppins"/>
              <a:ea typeface="Poppins"/>
              <a:cs typeface="Poppins"/>
              <a:sym typeface="Poppins"/>
              <a:hlinkClick r:id="rId3" tooltip="http://stress-ng"/>
            </a:endParaRPr>
          </a:p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 u="sng" dirty="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  <a:hlinkClick r:id="rId4"/>
              </a:rPr>
              <a:t>https://ai.google.dev/gemini-api/docs/quickstart?lang=python</a:t>
            </a:r>
            <a:endParaRPr lang="en-US" sz="3000" u="sng" dirty="0">
              <a:solidFill>
                <a:srgbClr val="051D4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4200"/>
              </a:lnSpc>
            </a:pPr>
            <a:endParaRPr lang="en-US" sz="3000" u="sng" dirty="0">
              <a:solidFill>
                <a:srgbClr val="051D4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 u="sng" dirty="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  <a:hlinkClick r:id="rId5"/>
              </a:rPr>
              <a:t>https://medium.com/@chachia.mohamed/stress-testing-in-centos-using-sysbench-and-stress-commands-2c4530122c45</a:t>
            </a:r>
            <a:endParaRPr lang="en-US" sz="3000" u="sng" dirty="0">
              <a:solidFill>
                <a:srgbClr val="051D4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4200"/>
              </a:lnSpc>
            </a:pPr>
            <a:endParaRPr lang="en-US" sz="3000" u="sng" dirty="0">
              <a:solidFill>
                <a:srgbClr val="051D4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 u="sng" dirty="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  <a:hlinkClick r:id="rId6"/>
              </a:rPr>
              <a:t>https://docs.google.com/document/d/1XZRF9xK_Lmwz--lN3o8fxyEbYWwC6ReQB9viUleXDmY/edit?usp=sharing</a:t>
            </a:r>
            <a:endParaRPr lang="en-US" sz="3000" u="sng" dirty="0">
              <a:solidFill>
                <a:srgbClr val="051D4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endParaRPr lang="en-US" sz="3000" u="sng" dirty="0">
              <a:solidFill>
                <a:srgbClr val="051D4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4200"/>
              </a:lnSpc>
            </a:pPr>
            <a:endParaRPr lang="en-US" sz="3000" u="sng" dirty="0">
              <a:solidFill>
                <a:srgbClr val="051D4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517814" y="-315404"/>
            <a:ext cx="3964281" cy="10917809"/>
            <a:chOff x="0" y="0"/>
            <a:chExt cx="1044090" cy="287547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44090" cy="2875472"/>
            </a:xfrm>
            <a:custGeom>
              <a:avLst/>
              <a:gdLst/>
              <a:ahLst/>
              <a:cxnLst/>
              <a:rect l="l" t="t" r="r" b="b"/>
              <a:pathLst>
                <a:path w="1044090" h="2875472">
                  <a:moveTo>
                    <a:pt x="0" y="0"/>
                  </a:moveTo>
                  <a:lnTo>
                    <a:pt x="1044090" y="0"/>
                  </a:lnTo>
                  <a:lnTo>
                    <a:pt x="1044090" y="2875472"/>
                  </a:lnTo>
                  <a:lnTo>
                    <a:pt x="0" y="2875472"/>
                  </a:lnTo>
                  <a:close/>
                </a:path>
              </a:pathLst>
            </a:custGeom>
            <a:solidFill>
              <a:srgbClr val="145DA0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85725"/>
              <a:ext cx="1044090" cy="29611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20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1867766" y="-1614217"/>
            <a:ext cx="3735531" cy="3735531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 rot="5400000">
            <a:off x="1386674" y="4107455"/>
            <a:ext cx="510937" cy="453341"/>
          </a:xfrm>
          <a:custGeom>
            <a:avLst/>
            <a:gdLst/>
            <a:ahLst/>
            <a:cxnLst/>
            <a:rect l="l" t="t" r="r" b="b"/>
            <a:pathLst>
              <a:path w="510937" h="453341">
                <a:moveTo>
                  <a:pt x="0" y="0"/>
                </a:moveTo>
                <a:lnTo>
                  <a:pt x="510937" y="0"/>
                </a:lnTo>
                <a:lnTo>
                  <a:pt x="510937" y="453340"/>
                </a:lnTo>
                <a:lnTo>
                  <a:pt x="0" y="4533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1796731" y="447246"/>
            <a:ext cx="5972616" cy="9392508"/>
          </a:xfrm>
          <a:custGeom>
            <a:avLst/>
            <a:gdLst/>
            <a:ahLst/>
            <a:cxnLst/>
            <a:rect l="l" t="t" r="r" b="b"/>
            <a:pathLst>
              <a:path w="5972616" h="9392508">
                <a:moveTo>
                  <a:pt x="0" y="0"/>
                </a:moveTo>
                <a:lnTo>
                  <a:pt x="5972616" y="0"/>
                </a:lnTo>
                <a:lnTo>
                  <a:pt x="5972616" y="9392508"/>
                </a:lnTo>
                <a:lnTo>
                  <a:pt x="0" y="93925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387" r="-2387"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2427020" y="2762500"/>
            <a:ext cx="7568330" cy="1076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 spc="-6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Logging Implementation for the Python Script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092980" y="3992931"/>
            <a:ext cx="660851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00"/>
              </a:lnSpc>
              <a:spcBef>
                <a:spcPct val="0"/>
              </a:spcBef>
            </a:pPr>
            <a:r>
              <a:rPr lang="en-US" sz="3000" spc="-6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24</a:t>
            </a:r>
          </a:p>
        </p:txBody>
      </p:sp>
      <p:sp>
        <p:nvSpPr>
          <p:cNvPr id="12" name="Freeform 12"/>
          <p:cNvSpPr/>
          <p:nvPr/>
        </p:nvSpPr>
        <p:spPr>
          <a:xfrm rot="5400000">
            <a:off x="1386674" y="5358435"/>
            <a:ext cx="510937" cy="453341"/>
          </a:xfrm>
          <a:custGeom>
            <a:avLst/>
            <a:gdLst/>
            <a:ahLst/>
            <a:cxnLst/>
            <a:rect l="l" t="t" r="r" b="b"/>
            <a:pathLst>
              <a:path w="510937" h="453341">
                <a:moveTo>
                  <a:pt x="0" y="0"/>
                </a:moveTo>
                <a:lnTo>
                  <a:pt x="510937" y="0"/>
                </a:lnTo>
                <a:lnTo>
                  <a:pt x="510937" y="453340"/>
                </a:lnTo>
                <a:lnTo>
                  <a:pt x="0" y="4533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0092980" y="5243912"/>
            <a:ext cx="660851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00"/>
              </a:lnSpc>
              <a:spcBef>
                <a:spcPct val="0"/>
              </a:spcBef>
            </a:pPr>
            <a:r>
              <a:rPr lang="en-US" sz="3000" spc="-6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27</a:t>
            </a:r>
          </a:p>
        </p:txBody>
      </p:sp>
      <p:sp>
        <p:nvSpPr>
          <p:cNvPr id="14" name="Freeform 14"/>
          <p:cNvSpPr/>
          <p:nvPr/>
        </p:nvSpPr>
        <p:spPr>
          <a:xfrm rot="5400000">
            <a:off x="1386674" y="6200112"/>
            <a:ext cx="510937" cy="453341"/>
          </a:xfrm>
          <a:custGeom>
            <a:avLst/>
            <a:gdLst/>
            <a:ahLst/>
            <a:cxnLst/>
            <a:rect l="l" t="t" r="r" b="b"/>
            <a:pathLst>
              <a:path w="510937" h="453341">
                <a:moveTo>
                  <a:pt x="0" y="0"/>
                </a:moveTo>
                <a:lnTo>
                  <a:pt x="510937" y="0"/>
                </a:lnTo>
                <a:lnTo>
                  <a:pt x="510937" y="453341"/>
                </a:lnTo>
                <a:lnTo>
                  <a:pt x="0" y="4533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10092980" y="6085589"/>
            <a:ext cx="660851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00"/>
              </a:lnSpc>
              <a:spcBef>
                <a:spcPct val="0"/>
              </a:spcBef>
            </a:pPr>
            <a:r>
              <a:rPr lang="en-US" sz="3000" spc="-6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28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427020" y="6139326"/>
            <a:ext cx="7231736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 spc="-6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Conclusion and Future Enhancements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3663160" y="1445510"/>
            <a:ext cx="6760246" cy="793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160"/>
              </a:lnSpc>
              <a:spcBef>
                <a:spcPct val="0"/>
              </a:spcBef>
            </a:pPr>
            <a:r>
              <a:rPr lang="en-US" sz="4400" b="1">
                <a:solidFill>
                  <a:srgbClr val="051D40"/>
                </a:solidFill>
                <a:latin typeface="Poppins Bold"/>
                <a:ea typeface="Poppins Bold"/>
                <a:cs typeface="Poppins Bold"/>
                <a:sym typeface="Poppins Bold"/>
              </a:rPr>
              <a:t>Overview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427020" y="5297649"/>
            <a:ext cx="6686293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 spc="-6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Containerization &amp; Orchestration</a:t>
            </a:r>
          </a:p>
        </p:txBody>
      </p:sp>
      <p:sp>
        <p:nvSpPr>
          <p:cNvPr id="19" name="Freeform 19"/>
          <p:cNvSpPr/>
          <p:nvPr/>
        </p:nvSpPr>
        <p:spPr>
          <a:xfrm rot="5400000">
            <a:off x="1386674" y="2985211"/>
            <a:ext cx="510937" cy="453341"/>
          </a:xfrm>
          <a:custGeom>
            <a:avLst/>
            <a:gdLst/>
            <a:ahLst/>
            <a:cxnLst/>
            <a:rect l="l" t="t" r="r" b="b"/>
            <a:pathLst>
              <a:path w="510937" h="453341">
                <a:moveTo>
                  <a:pt x="0" y="0"/>
                </a:moveTo>
                <a:lnTo>
                  <a:pt x="510937" y="0"/>
                </a:lnTo>
                <a:lnTo>
                  <a:pt x="510937" y="453341"/>
                </a:lnTo>
                <a:lnTo>
                  <a:pt x="0" y="4533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2427020" y="4008568"/>
            <a:ext cx="7568330" cy="1076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 spc="-6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Log Analysis &amp; AI Automated Suggestions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0092980" y="2924425"/>
            <a:ext cx="660851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00"/>
              </a:lnSpc>
              <a:spcBef>
                <a:spcPct val="0"/>
              </a:spcBef>
            </a:pPr>
            <a:r>
              <a:rPr lang="en-US" sz="3000" spc="-6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23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251825" y="3470168"/>
            <a:ext cx="8819592" cy="18762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4510"/>
              </a:lnSpc>
              <a:spcBef>
                <a:spcPct val="0"/>
              </a:spcBef>
            </a:pPr>
            <a:r>
              <a:rPr lang="en-US" sz="10364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THANK YOU!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0" y="-123570"/>
            <a:ext cx="18288000" cy="880530"/>
            <a:chOff x="0" y="0"/>
            <a:chExt cx="4816593" cy="23190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31909"/>
            </a:xfrm>
            <a:custGeom>
              <a:avLst/>
              <a:gdLst/>
              <a:ahLst/>
              <a:cxnLst/>
              <a:rect l="l" t="t" r="r" b="b"/>
              <a:pathLst>
                <a:path w="4816592" h="231909">
                  <a:moveTo>
                    <a:pt x="0" y="0"/>
                  </a:moveTo>
                  <a:lnTo>
                    <a:pt x="4816592" y="0"/>
                  </a:lnTo>
                  <a:lnTo>
                    <a:pt x="4816592" y="231909"/>
                  </a:lnTo>
                  <a:lnTo>
                    <a:pt x="0" y="231909"/>
                  </a:lnTo>
                  <a:close/>
                </a:path>
              </a:pathLst>
            </a:custGeom>
            <a:solidFill>
              <a:srgbClr val="00569E"/>
            </a:solidFill>
            <a:ln cap="sq">
              <a:noFill/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4816593" cy="2890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213138" y="9837493"/>
            <a:ext cx="18501138" cy="449507"/>
            <a:chOff x="0" y="0"/>
            <a:chExt cx="4872728" cy="11838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872728" cy="118389"/>
            </a:xfrm>
            <a:custGeom>
              <a:avLst/>
              <a:gdLst/>
              <a:ahLst/>
              <a:cxnLst/>
              <a:rect l="l" t="t" r="r" b="b"/>
              <a:pathLst>
                <a:path w="4872728" h="118389">
                  <a:moveTo>
                    <a:pt x="0" y="0"/>
                  </a:moveTo>
                  <a:lnTo>
                    <a:pt x="4872728" y="0"/>
                  </a:lnTo>
                  <a:lnTo>
                    <a:pt x="4872728" y="118389"/>
                  </a:lnTo>
                  <a:lnTo>
                    <a:pt x="0" y="118389"/>
                  </a:lnTo>
                  <a:close/>
                </a:path>
              </a:pathLst>
            </a:custGeom>
            <a:solidFill>
              <a:srgbClr val="00569E"/>
            </a:solidFill>
            <a:ln cap="sq">
              <a:noFill/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4872728" cy="1755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-4696322" y="4286666"/>
            <a:ext cx="9392643" cy="9529477"/>
          </a:xfrm>
          <a:custGeom>
            <a:avLst/>
            <a:gdLst/>
            <a:ahLst/>
            <a:cxnLst/>
            <a:rect l="l" t="t" r="r" b="b"/>
            <a:pathLst>
              <a:path w="9392643" h="9529477">
                <a:moveTo>
                  <a:pt x="0" y="0"/>
                </a:moveTo>
                <a:lnTo>
                  <a:pt x="9392644" y="0"/>
                </a:lnTo>
                <a:lnTo>
                  <a:pt x="9392644" y="9529477"/>
                </a:lnTo>
                <a:lnTo>
                  <a:pt x="0" y="95294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5143500"/>
          </a:xfrm>
          <a:custGeom>
            <a:avLst/>
            <a:gdLst/>
            <a:ahLst/>
            <a:cxnLst/>
            <a:rect l="l" t="t" r="r" b="b"/>
            <a:pathLst>
              <a:path w="18288000" h="5143500">
                <a:moveTo>
                  <a:pt x="0" y="0"/>
                </a:moveTo>
                <a:lnTo>
                  <a:pt x="18288000" y="0"/>
                </a:lnTo>
                <a:lnTo>
                  <a:pt x="18288000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2406" b="-6448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188217" y="9258300"/>
            <a:ext cx="18476217" cy="1028700"/>
            <a:chOff x="0" y="0"/>
            <a:chExt cx="4866164" cy="2709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66164" cy="270933"/>
            </a:xfrm>
            <a:custGeom>
              <a:avLst/>
              <a:gdLst/>
              <a:ahLst/>
              <a:cxnLst/>
              <a:rect l="l" t="t" r="r" b="b"/>
              <a:pathLst>
                <a:path w="4866164" h="270933">
                  <a:moveTo>
                    <a:pt x="0" y="0"/>
                  </a:moveTo>
                  <a:lnTo>
                    <a:pt x="4866164" y="0"/>
                  </a:lnTo>
                  <a:lnTo>
                    <a:pt x="4866164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5B98BA"/>
            </a:solidFill>
            <a:ln cap="sq">
              <a:noFill/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4866164" cy="3280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2046049" y="1916846"/>
            <a:ext cx="14662317" cy="6686516"/>
            <a:chOff x="0" y="0"/>
            <a:chExt cx="3861680" cy="176105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861680" cy="1761058"/>
            </a:xfrm>
            <a:custGeom>
              <a:avLst/>
              <a:gdLst/>
              <a:ahLst/>
              <a:cxnLst/>
              <a:rect l="l" t="t" r="r" b="b"/>
              <a:pathLst>
                <a:path w="3861680" h="1761058">
                  <a:moveTo>
                    <a:pt x="0" y="0"/>
                  </a:moveTo>
                  <a:lnTo>
                    <a:pt x="3861680" y="0"/>
                  </a:lnTo>
                  <a:lnTo>
                    <a:pt x="3861680" y="1761058"/>
                  </a:lnTo>
                  <a:lnTo>
                    <a:pt x="0" y="1761058"/>
                  </a:lnTo>
                  <a:close/>
                </a:path>
              </a:pathLst>
            </a:custGeom>
            <a:solidFill>
              <a:srgbClr val="145DA0"/>
            </a:solidFill>
            <a:ln cap="sq">
              <a:noFill/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3861680" cy="18182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5990409" y="2447925"/>
            <a:ext cx="6307182" cy="793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160"/>
              </a:lnSpc>
              <a:spcBef>
                <a:spcPct val="0"/>
              </a:spcBef>
            </a:pPr>
            <a:r>
              <a:rPr lang="en-US" sz="4400" b="1">
                <a:solidFill>
                  <a:srgbClr val="FDFDFD"/>
                </a:solidFill>
                <a:latin typeface="Poppins Bold"/>
                <a:ea typeface="Poppins Bold"/>
                <a:cs typeface="Poppins Bold"/>
                <a:sym typeface="Poppins Bold"/>
              </a:rPr>
              <a:t>Introduction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197133" y="3484632"/>
            <a:ext cx="12930212" cy="427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u="sng" spc="-60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Objective:</a:t>
            </a:r>
          </a:p>
          <a:p>
            <a:pPr algn="l">
              <a:lnSpc>
                <a:spcPts val="4200"/>
              </a:lnSpc>
            </a:pPr>
            <a:r>
              <a:rPr lang="en-US" sz="3000" spc="-60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To set up an automated environment for system stress testing and monitoring across cloned VMs.</a:t>
            </a:r>
          </a:p>
          <a:p>
            <a:pPr algn="l">
              <a:lnSpc>
                <a:spcPts val="4200"/>
              </a:lnSpc>
            </a:pPr>
            <a:endParaRPr lang="en-US" sz="3000" spc="-60">
              <a:solidFill>
                <a:srgbClr val="FDFDFD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4200"/>
              </a:lnSpc>
            </a:pPr>
            <a:r>
              <a:rPr lang="en-US" sz="3000" u="sng" spc="-60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Key Components:</a:t>
            </a:r>
          </a:p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 spc="-60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Virtual machines, CI/CD pipeline, configuration management, containerization, monitoring, and alerting system, log analysis, AI automated suggestions.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123887" y="-2346523"/>
            <a:ext cx="4693046" cy="4693046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0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239603" y="1122782"/>
            <a:ext cx="7019697" cy="10556306"/>
            <a:chOff x="0" y="0"/>
            <a:chExt cx="660400" cy="99311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60400" cy="993118"/>
            </a:xfrm>
            <a:custGeom>
              <a:avLst/>
              <a:gdLst/>
              <a:ahLst/>
              <a:cxnLst/>
              <a:rect l="l" t="t" r="r" b="b"/>
              <a:pathLst>
                <a:path w="660400" h="993118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32507"/>
                  </a:cubicBezTo>
                  <a:lnTo>
                    <a:pt x="660400" y="993118"/>
                  </a:lnTo>
                  <a:lnTo>
                    <a:pt x="0" y="993118"/>
                  </a:lnTo>
                  <a:lnTo>
                    <a:pt x="0" y="332998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41275"/>
              <a:ext cx="660400" cy="9518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0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0568875" y="1404392"/>
            <a:ext cx="6361152" cy="6361152"/>
            <a:chOff x="0" y="0"/>
            <a:chExt cx="8916670" cy="8916670"/>
          </a:xfrm>
        </p:grpSpPr>
        <p:sp>
          <p:nvSpPr>
            <p:cNvPr id="9" name="Freeform 9"/>
            <p:cNvSpPr/>
            <p:nvPr/>
          </p:nvSpPr>
          <p:spPr>
            <a:xfrm>
              <a:off x="6350" y="6350"/>
              <a:ext cx="8903970" cy="8903970"/>
            </a:xfrm>
            <a:custGeom>
              <a:avLst/>
              <a:gdLst/>
              <a:ahLst/>
              <a:cxnLst/>
              <a:rect l="l" t="t" r="r" b="b"/>
              <a:pathLst>
                <a:path w="8903970" h="8903970">
                  <a:moveTo>
                    <a:pt x="4451350" y="8903970"/>
                  </a:moveTo>
                  <a:cubicBezTo>
                    <a:pt x="1997710" y="8903970"/>
                    <a:pt x="0" y="6906260"/>
                    <a:pt x="0" y="4451350"/>
                  </a:cubicBezTo>
                  <a:cubicBezTo>
                    <a:pt x="0" y="1996440"/>
                    <a:pt x="1997710" y="0"/>
                    <a:pt x="4451350" y="0"/>
                  </a:cubicBezTo>
                  <a:cubicBezTo>
                    <a:pt x="6904990" y="0"/>
                    <a:pt x="8903970" y="1997710"/>
                    <a:pt x="8903970" y="4451350"/>
                  </a:cubicBezTo>
                  <a:cubicBezTo>
                    <a:pt x="8903970" y="6904990"/>
                    <a:pt x="6906260" y="8903970"/>
                    <a:pt x="4451350" y="8903970"/>
                  </a:cubicBezTo>
                  <a:close/>
                  <a:moveTo>
                    <a:pt x="4451350" y="19050"/>
                  </a:moveTo>
                  <a:cubicBezTo>
                    <a:pt x="2007870" y="19050"/>
                    <a:pt x="19050" y="2007870"/>
                    <a:pt x="19050" y="4451350"/>
                  </a:cubicBezTo>
                  <a:cubicBezTo>
                    <a:pt x="19050" y="6894830"/>
                    <a:pt x="2007870" y="8883650"/>
                    <a:pt x="4451350" y="8883650"/>
                  </a:cubicBezTo>
                  <a:cubicBezTo>
                    <a:pt x="6894830" y="8883650"/>
                    <a:pt x="8883650" y="6894830"/>
                    <a:pt x="8883650" y="4451350"/>
                  </a:cubicBezTo>
                  <a:cubicBezTo>
                    <a:pt x="8883650" y="2007870"/>
                    <a:pt x="6896100" y="19050"/>
                    <a:pt x="4451350" y="1905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154940" y="154940"/>
              <a:ext cx="8605520" cy="8605520"/>
            </a:xfrm>
            <a:custGeom>
              <a:avLst/>
              <a:gdLst/>
              <a:ahLst/>
              <a:cxnLst/>
              <a:rect l="l" t="t" r="r" b="b"/>
              <a:pathLst>
                <a:path w="8605520" h="8605520">
                  <a:moveTo>
                    <a:pt x="8605520" y="4302760"/>
                  </a:moveTo>
                  <a:cubicBezTo>
                    <a:pt x="8605520" y="6678930"/>
                    <a:pt x="6678930" y="8605520"/>
                    <a:pt x="4302760" y="8605520"/>
                  </a:cubicBezTo>
                  <a:cubicBezTo>
                    <a:pt x="1926590" y="8605520"/>
                    <a:pt x="0" y="6680200"/>
                    <a:pt x="0" y="4302760"/>
                  </a:cubicBezTo>
                  <a:cubicBezTo>
                    <a:pt x="0" y="1925320"/>
                    <a:pt x="1926590" y="0"/>
                    <a:pt x="4302760" y="0"/>
                  </a:cubicBezTo>
                  <a:cubicBezTo>
                    <a:pt x="6678930" y="0"/>
                    <a:pt x="8605520" y="1926590"/>
                    <a:pt x="8605520" y="4302760"/>
                  </a:cubicBezTo>
                  <a:close/>
                </a:path>
              </a:pathLst>
            </a:custGeom>
            <a:blipFill>
              <a:blip r:embed="rId2"/>
              <a:stretch>
                <a:fillRect l="-5743" t="-10657" r="-8289" b="-3375"/>
              </a:stretch>
            </a:blipFill>
          </p:spPr>
        </p:sp>
      </p:grpSp>
      <p:sp>
        <p:nvSpPr>
          <p:cNvPr id="11" name="TextBox 11"/>
          <p:cNvSpPr txBox="1"/>
          <p:nvPr/>
        </p:nvSpPr>
        <p:spPr>
          <a:xfrm>
            <a:off x="1982478" y="1888053"/>
            <a:ext cx="6870563" cy="793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160"/>
              </a:lnSpc>
              <a:spcBef>
                <a:spcPct val="0"/>
              </a:spcBef>
            </a:pPr>
            <a:r>
              <a:rPr lang="en-US" sz="4400" b="1">
                <a:solidFill>
                  <a:srgbClr val="051D40"/>
                </a:solidFill>
                <a:latin typeface="Poppins Bold"/>
                <a:ea typeface="Poppins Bold"/>
                <a:cs typeface="Poppins Bold"/>
                <a:sym typeface="Poppins Bold"/>
              </a:rPr>
              <a:t>Virtual Machine Setup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75647" y="2819771"/>
            <a:ext cx="8084225" cy="160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>
                <a:solidFill>
                  <a:srgbClr val="051D4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Goal</a:t>
            </a:r>
            <a:r>
              <a:rPr lang="en-US" sz="300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: Clone and configure three virtual machines with distinct roles:</a:t>
            </a:r>
          </a:p>
          <a:p>
            <a:pPr algn="l">
              <a:lnSpc>
                <a:spcPts val="4200"/>
              </a:lnSpc>
            </a:pPr>
            <a:endParaRPr lang="en-US" sz="3000">
              <a:solidFill>
                <a:srgbClr val="051D4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375647" y="3953010"/>
            <a:ext cx="8084225" cy="4810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 b="1">
                <a:solidFill>
                  <a:srgbClr val="051D4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vm_0: </a:t>
            </a:r>
            <a:r>
              <a:rPr lang="en-US" sz="300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Prometheus, Alert Manager and Grafana for monitoring, alerting and visualization.</a:t>
            </a:r>
          </a:p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 b="1">
                <a:solidFill>
                  <a:srgbClr val="051D4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vm_1: </a:t>
            </a:r>
            <a:r>
              <a:rPr lang="en-US" sz="300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Host for stress-testing script, Jenkins for CI/CD pipeline and exporters for metric collection.</a:t>
            </a:r>
          </a:p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 b="1">
                <a:solidFill>
                  <a:srgbClr val="051D4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vm_2: </a:t>
            </a:r>
            <a:r>
              <a:rPr lang="en-US" sz="300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MySQL server for database stress testing.</a:t>
            </a:r>
          </a:p>
          <a:p>
            <a:pPr algn="l">
              <a:lnSpc>
                <a:spcPts val="4200"/>
              </a:lnSpc>
            </a:pPr>
            <a:endParaRPr lang="en-US" sz="3000">
              <a:solidFill>
                <a:srgbClr val="051D4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375647" y="8448810"/>
            <a:ext cx="8472904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>
                <a:solidFill>
                  <a:srgbClr val="051D4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OS</a:t>
            </a:r>
            <a:r>
              <a:rPr lang="en-US" sz="300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: Compatible Linux distribution -CentOS9.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6656283" y="-2445901"/>
            <a:ext cx="15178802" cy="15178802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0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6007842" y="-1797460"/>
            <a:ext cx="13881919" cy="13881919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028700" y="3361337"/>
            <a:ext cx="6033363" cy="2355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160"/>
              </a:lnSpc>
              <a:spcBef>
                <a:spcPct val="0"/>
              </a:spcBef>
            </a:pPr>
            <a:r>
              <a:rPr lang="en-US" sz="4400" b="1">
                <a:solidFill>
                  <a:srgbClr val="FDFDFD"/>
                </a:solidFill>
                <a:latin typeface="Poppins Bold"/>
                <a:ea typeface="Poppins Bold"/>
                <a:cs typeface="Poppins Bold"/>
                <a:sym typeface="Poppins Bold"/>
              </a:rPr>
              <a:t>Configuration Management with Ansible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7905455" y="2656032"/>
            <a:ext cx="373607" cy="373607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D"/>
            </a:solidFill>
            <a:ln w="38100" cap="sq">
              <a:solidFill>
                <a:srgbClr val="00569E"/>
              </a:soli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4200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8315313" y="4180490"/>
            <a:ext cx="373607" cy="373607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D"/>
            </a:solidFill>
            <a:ln w="38100" cap="sq">
              <a:solidFill>
                <a:srgbClr val="00569E"/>
              </a:solidFill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4200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7944228" y="7402839"/>
            <a:ext cx="373607" cy="373607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D"/>
            </a:solidFill>
            <a:ln w="38100" cap="sq">
              <a:solidFill>
                <a:srgbClr val="00569E"/>
              </a:solidFill>
              <a:prstDash val="solid"/>
              <a:miter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4200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8309460" y="5760481"/>
            <a:ext cx="373607" cy="373607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D"/>
            </a:solidFill>
            <a:ln w="38100" cap="sq">
              <a:solidFill>
                <a:srgbClr val="00569E"/>
              </a:solidFill>
              <a:prstDash val="solid"/>
              <a:miter/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4200"/>
                </a:lnSpc>
              </a:pPr>
              <a:endParaRPr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9144000" y="923925"/>
            <a:ext cx="4825365" cy="651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Ansible Automation: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9144000" y="4638756"/>
            <a:ext cx="2580084" cy="651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Playbooks: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9144000" y="6898517"/>
            <a:ext cx="2042874" cy="651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Benefits: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9121217" y="1877980"/>
            <a:ext cx="7913724" cy="2676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Automated installation and configuration of required software (Prometheus, Grafana, MySQL, exporters, etc.) via Ansible node.</a:t>
            </a:r>
          </a:p>
          <a:p>
            <a:pPr algn="l">
              <a:lnSpc>
                <a:spcPts val="4200"/>
              </a:lnSpc>
            </a:pPr>
            <a:endParaRPr lang="en-US" sz="30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9121217" y="5393567"/>
            <a:ext cx="6508553" cy="160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Ensures software consistency across all VMs.</a:t>
            </a:r>
          </a:p>
          <a:p>
            <a:pPr algn="l">
              <a:lnSpc>
                <a:spcPts val="4200"/>
              </a:lnSpc>
            </a:pPr>
            <a:endParaRPr lang="en-US" sz="30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9121217" y="7769102"/>
            <a:ext cx="8826770" cy="160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Reduced manual setup and faster configuration management.</a:t>
            </a:r>
          </a:p>
          <a:p>
            <a:pPr algn="l">
              <a:lnSpc>
                <a:spcPts val="4200"/>
              </a:lnSpc>
            </a:pPr>
            <a:endParaRPr lang="en-US" sz="30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34008" y="435194"/>
            <a:ext cx="17419984" cy="8328583"/>
          </a:xfrm>
          <a:custGeom>
            <a:avLst/>
            <a:gdLst/>
            <a:ahLst/>
            <a:cxnLst/>
            <a:rect l="l" t="t" r="r" b="b"/>
            <a:pathLst>
              <a:path w="17419984" h="8328583">
                <a:moveTo>
                  <a:pt x="0" y="0"/>
                </a:moveTo>
                <a:lnTo>
                  <a:pt x="17419984" y="0"/>
                </a:lnTo>
                <a:lnTo>
                  <a:pt x="17419984" y="8328583"/>
                </a:lnTo>
                <a:lnTo>
                  <a:pt x="0" y="832858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260" r="-17017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6555032" y="8937172"/>
            <a:ext cx="4659698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Ansible Execution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283153"/>
            <a:ext cx="15375450" cy="7546156"/>
            <a:chOff x="0" y="0"/>
            <a:chExt cx="4305468" cy="211309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05468" cy="2113092"/>
            </a:xfrm>
            <a:custGeom>
              <a:avLst/>
              <a:gdLst/>
              <a:ahLst/>
              <a:cxnLst/>
              <a:rect l="l" t="t" r="r" b="b"/>
              <a:pathLst>
                <a:path w="4305468" h="2113092">
                  <a:moveTo>
                    <a:pt x="0" y="0"/>
                  </a:moveTo>
                  <a:lnTo>
                    <a:pt x="4305468" y="0"/>
                  </a:lnTo>
                  <a:lnTo>
                    <a:pt x="4305468" y="2113092"/>
                  </a:lnTo>
                  <a:lnTo>
                    <a:pt x="0" y="2113092"/>
                  </a:lnTo>
                  <a:close/>
                </a:path>
              </a:pathLst>
            </a:custGeom>
            <a:solidFill>
              <a:srgbClr val="145DA0">
                <a:alpha val="95686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85725"/>
              <a:ext cx="4305468" cy="21988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2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689228" y="1742188"/>
            <a:ext cx="14236302" cy="1574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160"/>
              </a:lnSpc>
              <a:spcBef>
                <a:spcPct val="0"/>
              </a:spcBef>
            </a:pPr>
            <a:r>
              <a:rPr lang="en-US" sz="4400" b="1">
                <a:solidFill>
                  <a:srgbClr val="FDFDFD"/>
                </a:solidFill>
                <a:latin typeface="Poppins Bold"/>
                <a:ea typeface="Poppins Bold"/>
                <a:cs typeface="Poppins Bold"/>
                <a:sym typeface="Poppins Bold"/>
              </a:rPr>
              <a:t>Configure Prometheus to Scrape Metrics from Node Exporter and MySQLD Exporter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028700" y="8829309"/>
            <a:ext cx="15375450" cy="428991"/>
            <a:chOff x="0" y="0"/>
            <a:chExt cx="4305468" cy="12012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305468" cy="120127"/>
            </a:xfrm>
            <a:custGeom>
              <a:avLst/>
              <a:gdLst/>
              <a:ahLst/>
              <a:cxnLst/>
              <a:rect l="l" t="t" r="r" b="b"/>
              <a:pathLst>
                <a:path w="4305468" h="120127">
                  <a:moveTo>
                    <a:pt x="0" y="0"/>
                  </a:moveTo>
                  <a:lnTo>
                    <a:pt x="4305468" y="0"/>
                  </a:lnTo>
                  <a:lnTo>
                    <a:pt x="4305468" y="120127"/>
                  </a:lnTo>
                  <a:lnTo>
                    <a:pt x="0" y="120127"/>
                  </a:lnTo>
                  <a:close/>
                </a:path>
              </a:pathLst>
            </a:custGeom>
            <a:solidFill>
              <a:srgbClr val="145DA0">
                <a:alpha val="48627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85725"/>
              <a:ext cx="4305468" cy="2058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20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 rot="-10800000">
            <a:off x="16404150" y="-1585666"/>
            <a:ext cx="5160636" cy="3171333"/>
            <a:chOff x="0" y="0"/>
            <a:chExt cx="1322651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322651" cy="812800"/>
            </a:xfrm>
            <a:custGeom>
              <a:avLst/>
              <a:gdLst/>
              <a:ahLst/>
              <a:cxnLst/>
              <a:rect l="l" t="t" r="r" b="b"/>
              <a:pathLst>
                <a:path w="1322651" h="812800">
                  <a:moveTo>
                    <a:pt x="661325" y="0"/>
                  </a:moveTo>
                  <a:cubicBezTo>
                    <a:pt x="296085" y="0"/>
                    <a:pt x="0" y="181951"/>
                    <a:pt x="0" y="406400"/>
                  </a:cubicBezTo>
                  <a:cubicBezTo>
                    <a:pt x="0" y="630849"/>
                    <a:pt x="296085" y="812800"/>
                    <a:pt x="661325" y="812800"/>
                  </a:cubicBezTo>
                  <a:cubicBezTo>
                    <a:pt x="1026565" y="812800"/>
                    <a:pt x="1322651" y="630849"/>
                    <a:pt x="1322651" y="406400"/>
                  </a:cubicBezTo>
                  <a:cubicBezTo>
                    <a:pt x="1322651" y="181951"/>
                    <a:pt x="1026565" y="0"/>
                    <a:pt x="661325" y="0"/>
                  </a:cubicBezTo>
                  <a:close/>
                </a:path>
              </a:pathLst>
            </a:custGeom>
            <a:solidFill>
              <a:srgbClr val="145DA0">
                <a:alpha val="95686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123998" y="-9525"/>
              <a:ext cx="1074654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2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689228" y="3468091"/>
            <a:ext cx="14236302" cy="46603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28472" lvl="1" indent="-314236" algn="l">
              <a:lnSpc>
                <a:spcPts val="4075"/>
              </a:lnSpc>
              <a:buAutoNum type="arabicPeriod"/>
            </a:pPr>
            <a:r>
              <a:rPr lang="en-US" sz="2910" spc="-58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 Installed Prometheus on vm_0.</a:t>
            </a:r>
          </a:p>
          <a:p>
            <a:pPr algn="l">
              <a:lnSpc>
                <a:spcPts val="4075"/>
              </a:lnSpc>
            </a:pPr>
            <a:endParaRPr lang="en-US" sz="2910" spc="-58">
              <a:solidFill>
                <a:srgbClr val="FDFDFD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4075"/>
              </a:lnSpc>
            </a:pPr>
            <a:r>
              <a:rPr lang="en-US" sz="2910" spc="-58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    2. Installed Node Exporter on vm_1 to collect OS-level metrics.</a:t>
            </a:r>
          </a:p>
          <a:p>
            <a:pPr algn="l">
              <a:lnSpc>
                <a:spcPts val="4075"/>
              </a:lnSpc>
            </a:pPr>
            <a:endParaRPr lang="en-US" sz="2910" spc="-58">
              <a:solidFill>
                <a:srgbClr val="FDFDFD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4075"/>
              </a:lnSpc>
            </a:pPr>
            <a:r>
              <a:rPr lang="en-US" sz="2910" spc="-58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    3. Installed MySQLD Exporter on vm_1 to gather MySQL metrics from vm_2.</a:t>
            </a:r>
          </a:p>
          <a:p>
            <a:pPr algn="l">
              <a:lnSpc>
                <a:spcPts val="4075"/>
              </a:lnSpc>
            </a:pPr>
            <a:endParaRPr lang="en-US" sz="2910" spc="-58">
              <a:solidFill>
                <a:srgbClr val="FDFDFD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4075"/>
              </a:lnSpc>
            </a:pPr>
            <a:r>
              <a:rPr lang="en-US" sz="2910" spc="-58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    4. Editing the prometheus.yml file, adding the exporters under scrape_configs.</a:t>
            </a:r>
          </a:p>
          <a:p>
            <a:pPr algn="l">
              <a:lnSpc>
                <a:spcPts val="4075"/>
              </a:lnSpc>
            </a:pPr>
            <a:r>
              <a:rPr lang="en-US" sz="2910" spc="-58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</a:p>
          <a:p>
            <a:pPr algn="l">
              <a:lnSpc>
                <a:spcPts val="4075"/>
              </a:lnSpc>
            </a:pPr>
            <a:r>
              <a:rPr lang="en-US" sz="2910" spc="-58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    5. Restarted Prometheus with the updated configuration.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-3689251" y="9043805"/>
            <a:ext cx="5924489" cy="5924489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>
                <a:alpha val="95686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20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028700" y="854163"/>
            <a:ext cx="15375450" cy="428991"/>
            <a:chOff x="0" y="0"/>
            <a:chExt cx="4305468" cy="120127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4305468" cy="120127"/>
            </a:xfrm>
            <a:custGeom>
              <a:avLst/>
              <a:gdLst/>
              <a:ahLst/>
              <a:cxnLst/>
              <a:rect l="l" t="t" r="r" b="b"/>
              <a:pathLst>
                <a:path w="4305468" h="120127">
                  <a:moveTo>
                    <a:pt x="0" y="0"/>
                  </a:moveTo>
                  <a:lnTo>
                    <a:pt x="4305468" y="0"/>
                  </a:lnTo>
                  <a:lnTo>
                    <a:pt x="4305468" y="120127"/>
                  </a:lnTo>
                  <a:lnTo>
                    <a:pt x="0" y="120127"/>
                  </a:lnTo>
                  <a:close/>
                </a:path>
              </a:pathLst>
            </a:custGeom>
            <a:solidFill>
              <a:srgbClr val="145DA0">
                <a:alpha val="48627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id="18" name="TextBox 18"/>
            <p:cNvSpPr txBox="1"/>
            <p:nvPr/>
          </p:nvSpPr>
          <p:spPr>
            <a:xfrm>
              <a:off x="0" y="-85725"/>
              <a:ext cx="4305468" cy="2058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200"/>
                </a:lnSpc>
                <a:spcBef>
                  <a:spcPct val="0"/>
                </a:spcBef>
              </a:pPr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32056" y="425077"/>
            <a:ext cx="16627244" cy="8833223"/>
          </a:xfrm>
          <a:custGeom>
            <a:avLst/>
            <a:gdLst/>
            <a:ahLst/>
            <a:cxnLst/>
            <a:rect l="l" t="t" r="r" b="b"/>
            <a:pathLst>
              <a:path w="16627244" h="8833223">
                <a:moveTo>
                  <a:pt x="0" y="0"/>
                </a:moveTo>
                <a:lnTo>
                  <a:pt x="16627244" y="0"/>
                </a:lnTo>
                <a:lnTo>
                  <a:pt x="16627244" y="8833223"/>
                </a:lnTo>
                <a:lnTo>
                  <a:pt x="0" y="883322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6491943" y="9389676"/>
            <a:ext cx="4526756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Prometheus Dashboard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898</Words>
  <Application>Microsoft Office PowerPoint</Application>
  <PresentationFormat>Custom</PresentationFormat>
  <Paragraphs>147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Poppins Bold</vt:lpstr>
      <vt:lpstr>Poppins Semi-Bold</vt:lpstr>
      <vt:lpstr>Poppins</vt:lpstr>
      <vt:lpstr>Calibri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White and Blue Professional Modern Technology Pitch Deck Presentation</dc:title>
  <dc:creator>hp</dc:creator>
  <cp:lastModifiedBy>Shivani Agrawal</cp:lastModifiedBy>
  <cp:revision>2</cp:revision>
  <dcterms:created xsi:type="dcterms:W3CDTF">2006-08-16T00:00:00Z</dcterms:created>
  <dcterms:modified xsi:type="dcterms:W3CDTF">2024-11-03T10:41:51Z</dcterms:modified>
  <dc:identifier>DAGVVNRe91I</dc:identifier>
</cp:coreProperties>
</file>